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50" r:id="rId4"/>
  </p:sldMasterIdLst>
  <p:notesMasterIdLst>
    <p:notesMasterId r:id="rId17"/>
  </p:notesMasterIdLst>
  <p:handoutMasterIdLst>
    <p:handoutMasterId r:id="rId18"/>
  </p:handoutMasterIdLst>
  <p:sldIdLst>
    <p:sldId id="10187" r:id="rId5"/>
    <p:sldId id="2076136335" r:id="rId6"/>
    <p:sldId id="1799" r:id="rId7"/>
    <p:sldId id="10134" r:id="rId8"/>
    <p:sldId id="2076136354" r:id="rId9"/>
    <p:sldId id="2076136356" r:id="rId10"/>
    <p:sldId id="2076136358" r:id="rId11"/>
    <p:sldId id="2076136360" r:id="rId12"/>
    <p:sldId id="2076136362" r:id="rId13"/>
    <p:sldId id="2076136363" r:id="rId14"/>
    <p:sldId id="2076136364" r:id="rId15"/>
    <p:sldId id="2076136365" r:id="rId16"/>
  </p:sldIdLst>
  <p:sldSz cx="12192000" cy="6858000"/>
  <p:notesSz cx="6858000" cy="1590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8F4D152-1CD0-2340-AF81-84C02DD6A40F}">
          <p14:sldIdLst>
            <p14:sldId id="10187"/>
            <p14:sldId id="2076136335"/>
            <p14:sldId id="1799"/>
            <p14:sldId id="10134"/>
            <p14:sldId id="2076136354"/>
            <p14:sldId id="2076136356"/>
            <p14:sldId id="2076136358"/>
            <p14:sldId id="2076136360"/>
            <p14:sldId id="2076136362"/>
            <p14:sldId id="2076136363"/>
            <p14:sldId id="2076136364"/>
            <p14:sldId id="207613636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tin Tavener" initials="MT" lastIdx="1" clrIdx="0">
    <p:extLst>
      <p:ext uri="{19B8F6BF-5375-455C-9EA6-DF929625EA0E}">
        <p15:presenceInfo xmlns:p15="http://schemas.microsoft.com/office/powerpoint/2012/main" userId="S::martin.tavener@hcl.com::f2517ae7-99de-418c-90bb-124c3703eb1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EDED"/>
    <a:srgbClr val="EDEDFF"/>
    <a:srgbClr val="777677"/>
    <a:srgbClr val="1695DD"/>
    <a:srgbClr val="0066B3"/>
    <a:srgbClr val="2F2F2F"/>
    <a:srgbClr val="686F76"/>
    <a:srgbClr val="DAEDF7"/>
    <a:srgbClr val="1595DD"/>
    <a:srgbClr val="7CC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–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92"/>
    <p:restoredTop sz="95833"/>
  </p:normalViewPr>
  <p:slideViewPr>
    <p:cSldViewPr snapToGrid="0">
      <p:cViewPr varScale="1">
        <p:scale>
          <a:sx n="109" d="100"/>
          <a:sy n="109" d="100"/>
        </p:scale>
        <p:origin x="21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5832" y="292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8C267DF-B71A-BB4D-BAB5-A9D9BA15231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79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EAC8B2-D73B-F546-A059-916E45C1F29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79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AC4DA-707E-F044-BA3A-94C22CE2E5C0}" type="datetimeFigureOut">
              <a:rPr lang="en-US" smtClean="0"/>
              <a:t>4/7/20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91510C-33DD-4246-9DED-C9BBA287E81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511300"/>
            <a:ext cx="2971800" cy="79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9FD103-A063-7545-AB50-152FC4588C2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511300"/>
            <a:ext cx="2971800" cy="79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3F2D07-6447-D148-94E5-F2B6518B33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2705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tif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Calibri" panose="020F0502020204030204" pitchFamily="34" charset="0"/>
              </a:defRPr>
            </a:lvl1pPr>
          </a:lstStyle>
          <a:p>
            <a:fld id="{F70E6571-E41F-2241-99C7-452E955C1064}" type="datetimeFigureOut">
              <a:rPr lang="en-US" smtClean="0"/>
              <a:pPr/>
              <a:t>4/7/20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Calibri" panose="020F05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Calibri" panose="020F0502020204030204" pitchFamily="34" charset="0"/>
              </a:defRPr>
            </a:lvl1pPr>
          </a:lstStyle>
          <a:p>
            <a:fld id="{0140036B-2B78-CA46-B60F-6057652DB5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1389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40036B-2B78-CA46-B60F-6057652DB51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235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0">
            <a:extLst>
              <a:ext uri="{FF2B5EF4-FFF2-40B4-BE49-F238E27FC236}">
                <a16:creationId xmlns:a16="http://schemas.microsoft.com/office/drawing/2014/main" id="{63871A00-4B3B-974B-AF0B-C59A71985D12}"/>
              </a:ext>
            </a:extLst>
          </p:cNvPr>
          <p:cNvSpPr>
            <a:spLocks/>
          </p:cNvSpPr>
          <p:nvPr userDrawn="1"/>
        </p:nvSpPr>
        <p:spPr bwMode="auto">
          <a:xfrm>
            <a:off x="7114727" y="447"/>
            <a:ext cx="2253798" cy="1602738"/>
          </a:xfrm>
          <a:custGeom>
            <a:avLst/>
            <a:gdLst>
              <a:gd name="T0" fmla="*/ 1357 w 1357"/>
              <a:gd name="T1" fmla="*/ 0 h 965"/>
              <a:gd name="T2" fmla="*/ 518 w 1357"/>
              <a:gd name="T3" fmla="*/ 0 h 965"/>
              <a:gd name="T4" fmla="*/ 0 w 1357"/>
              <a:gd name="T5" fmla="*/ 965 h 965"/>
              <a:gd name="T6" fmla="*/ 565 w 1357"/>
              <a:gd name="T7" fmla="*/ 965 h 965"/>
              <a:gd name="T8" fmla="*/ 851 w 1357"/>
              <a:gd name="T9" fmla="*/ 433 h 965"/>
              <a:gd name="T10" fmla="*/ 1125 w 1357"/>
              <a:gd name="T11" fmla="*/ 433 h 965"/>
              <a:gd name="T12" fmla="*/ 1357 w 1357"/>
              <a:gd name="T13" fmla="*/ 0 h 9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57" h="965">
                <a:moveTo>
                  <a:pt x="1357" y="0"/>
                </a:moveTo>
                <a:lnTo>
                  <a:pt x="518" y="0"/>
                </a:lnTo>
                <a:lnTo>
                  <a:pt x="0" y="965"/>
                </a:lnTo>
                <a:lnTo>
                  <a:pt x="565" y="965"/>
                </a:lnTo>
                <a:lnTo>
                  <a:pt x="851" y="433"/>
                </a:lnTo>
                <a:lnTo>
                  <a:pt x="1125" y="433"/>
                </a:lnTo>
                <a:lnTo>
                  <a:pt x="1357" y="0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5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1A2E7B4-686D-5048-9B8B-D3D1BD7C8D20}"/>
              </a:ext>
            </a:extLst>
          </p:cNvPr>
          <p:cNvSpPr>
            <a:spLocks/>
          </p:cNvSpPr>
          <p:nvPr userDrawn="1"/>
        </p:nvSpPr>
        <p:spPr bwMode="auto">
          <a:xfrm>
            <a:off x="5096772" y="3121218"/>
            <a:ext cx="3788440" cy="2994546"/>
          </a:xfrm>
          <a:custGeom>
            <a:avLst/>
            <a:gdLst>
              <a:gd name="T0" fmla="*/ 837 w 2281"/>
              <a:gd name="T1" fmla="*/ 7 h 1803"/>
              <a:gd name="T2" fmla="*/ 0 w 2281"/>
              <a:gd name="T3" fmla="*/ 1803 h 1803"/>
              <a:gd name="T4" fmla="*/ 1979 w 2281"/>
              <a:gd name="T5" fmla="*/ 1803 h 1803"/>
              <a:gd name="T6" fmla="*/ 2281 w 2281"/>
              <a:gd name="T7" fmla="*/ 1064 h 1803"/>
              <a:gd name="T8" fmla="*/ 972 w 2281"/>
              <a:gd name="T9" fmla="*/ 1064 h 1803"/>
              <a:gd name="T10" fmla="*/ 1409 w 2281"/>
              <a:gd name="T11" fmla="*/ 0 h 1803"/>
              <a:gd name="T12" fmla="*/ 837 w 2281"/>
              <a:gd name="T13" fmla="*/ 7 h 18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281" h="1803">
                <a:moveTo>
                  <a:pt x="837" y="7"/>
                </a:moveTo>
                <a:lnTo>
                  <a:pt x="0" y="1803"/>
                </a:lnTo>
                <a:lnTo>
                  <a:pt x="1979" y="1803"/>
                </a:lnTo>
                <a:lnTo>
                  <a:pt x="2281" y="1064"/>
                </a:lnTo>
                <a:lnTo>
                  <a:pt x="972" y="1064"/>
                </a:lnTo>
                <a:lnTo>
                  <a:pt x="1409" y="0"/>
                </a:lnTo>
                <a:lnTo>
                  <a:pt x="837" y="7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5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sp>
        <p:nvSpPr>
          <p:cNvPr id="14" name="Freeform 15">
            <a:extLst>
              <a:ext uri="{FF2B5EF4-FFF2-40B4-BE49-F238E27FC236}">
                <a16:creationId xmlns:a16="http://schemas.microsoft.com/office/drawing/2014/main" id="{86C74738-23E8-BD4E-B71D-626B3067D74F}"/>
              </a:ext>
            </a:extLst>
          </p:cNvPr>
          <p:cNvSpPr>
            <a:spLocks/>
          </p:cNvSpPr>
          <p:nvPr userDrawn="1"/>
        </p:nvSpPr>
        <p:spPr bwMode="auto">
          <a:xfrm>
            <a:off x="7558178" y="6240328"/>
            <a:ext cx="750712" cy="609539"/>
          </a:xfrm>
          <a:custGeom>
            <a:avLst/>
            <a:gdLst>
              <a:gd name="T0" fmla="*/ 452 w 452"/>
              <a:gd name="T1" fmla="*/ 0 h 367"/>
              <a:gd name="T2" fmla="*/ 286 w 452"/>
              <a:gd name="T3" fmla="*/ 367 h 367"/>
              <a:gd name="T4" fmla="*/ 0 w 452"/>
              <a:gd name="T5" fmla="*/ 0 h 367"/>
              <a:gd name="T6" fmla="*/ 452 w 452"/>
              <a:gd name="T7" fmla="*/ 0 h 3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52" h="367">
                <a:moveTo>
                  <a:pt x="452" y="0"/>
                </a:moveTo>
                <a:lnTo>
                  <a:pt x="286" y="367"/>
                </a:lnTo>
                <a:lnTo>
                  <a:pt x="0" y="0"/>
                </a:lnTo>
                <a:lnTo>
                  <a:pt x="452" y="0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5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sp>
        <p:nvSpPr>
          <p:cNvPr id="15" name="Freeform 16">
            <a:extLst>
              <a:ext uri="{FF2B5EF4-FFF2-40B4-BE49-F238E27FC236}">
                <a16:creationId xmlns:a16="http://schemas.microsoft.com/office/drawing/2014/main" id="{1E62D2A1-4122-F04F-9995-FA4A74D6EB84}"/>
              </a:ext>
            </a:extLst>
          </p:cNvPr>
          <p:cNvSpPr>
            <a:spLocks/>
          </p:cNvSpPr>
          <p:nvPr userDrawn="1"/>
        </p:nvSpPr>
        <p:spPr bwMode="auto">
          <a:xfrm>
            <a:off x="5799319" y="2338948"/>
            <a:ext cx="920121" cy="652722"/>
          </a:xfrm>
          <a:custGeom>
            <a:avLst/>
            <a:gdLst>
              <a:gd name="T0" fmla="*/ 367 w 554"/>
              <a:gd name="T1" fmla="*/ 393 h 393"/>
              <a:gd name="T2" fmla="*/ 554 w 554"/>
              <a:gd name="T3" fmla="*/ 0 h 393"/>
              <a:gd name="T4" fmla="*/ 171 w 554"/>
              <a:gd name="T5" fmla="*/ 5 h 393"/>
              <a:gd name="T6" fmla="*/ 0 w 554"/>
              <a:gd name="T7" fmla="*/ 390 h 393"/>
              <a:gd name="T8" fmla="*/ 367 w 554"/>
              <a:gd name="T9" fmla="*/ 393 h 3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4" h="393">
                <a:moveTo>
                  <a:pt x="367" y="393"/>
                </a:moveTo>
                <a:lnTo>
                  <a:pt x="554" y="0"/>
                </a:lnTo>
                <a:lnTo>
                  <a:pt x="171" y="5"/>
                </a:lnTo>
                <a:lnTo>
                  <a:pt x="0" y="390"/>
                </a:lnTo>
                <a:lnTo>
                  <a:pt x="367" y="393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5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sp>
        <p:nvSpPr>
          <p:cNvPr id="16" name="Freeform 17">
            <a:extLst>
              <a:ext uri="{FF2B5EF4-FFF2-40B4-BE49-F238E27FC236}">
                <a16:creationId xmlns:a16="http://schemas.microsoft.com/office/drawing/2014/main" id="{00C8810C-DABC-C34D-9E05-18A11734AD7D}"/>
              </a:ext>
            </a:extLst>
          </p:cNvPr>
          <p:cNvSpPr>
            <a:spLocks/>
          </p:cNvSpPr>
          <p:nvPr userDrawn="1"/>
        </p:nvSpPr>
        <p:spPr bwMode="auto">
          <a:xfrm>
            <a:off x="5395728" y="1631419"/>
            <a:ext cx="915139" cy="652722"/>
          </a:xfrm>
          <a:custGeom>
            <a:avLst/>
            <a:gdLst>
              <a:gd name="T0" fmla="*/ 366 w 551"/>
              <a:gd name="T1" fmla="*/ 393 h 393"/>
              <a:gd name="T2" fmla="*/ 551 w 551"/>
              <a:gd name="T3" fmla="*/ 0 h 393"/>
              <a:gd name="T4" fmla="*/ 170 w 551"/>
              <a:gd name="T5" fmla="*/ 5 h 393"/>
              <a:gd name="T6" fmla="*/ 0 w 551"/>
              <a:gd name="T7" fmla="*/ 393 h 393"/>
              <a:gd name="T8" fmla="*/ 366 w 551"/>
              <a:gd name="T9" fmla="*/ 393 h 3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1" h="393">
                <a:moveTo>
                  <a:pt x="366" y="393"/>
                </a:moveTo>
                <a:lnTo>
                  <a:pt x="551" y="0"/>
                </a:lnTo>
                <a:lnTo>
                  <a:pt x="170" y="5"/>
                </a:lnTo>
                <a:lnTo>
                  <a:pt x="0" y="393"/>
                </a:lnTo>
                <a:lnTo>
                  <a:pt x="366" y="393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5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sp>
        <p:nvSpPr>
          <p:cNvPr id="17" name="Freeform 18">
            <a:extLst>
              <a:ext uri="{FF2B5EF4-FFF2-40B4-BE49-F238E27FC236}">
                <a16:creationId xmlns:a16="http://schemas.microsoft.com/office/drawing/2014/main" id="{9C3852BF-A26E-A642-99E6-CC145E7A5F4E}"/>
              </a:ext>
            </a:extLst>
          </p:cNvPr>
          <p:cNvSpPr>
            <a:spLocks/>
          </p:cNvSpPr>
          <p:nvPr userDrawn="1"/>
        </p:nvSpPr>
        <p:spPr bwMode="auto">
          <a:xfrm>
            <a:off x="6428788" y="679742"/>
            <a:ext cx="1056312" cy="911817"/>
          </a:xfrm>
          <a:custGeom>
            <a:avLst/>
            <a:gdLst>
              <a:gd name="T0" fmla="*/ 347 w 636"/>
              <a:gd name="T1" fmla="*/ 549 h 549"/>
              <a:gd name="T2" fmla="*/ 636 w 636"/>
              <a:gd name="T3" fmla="*/ 0 h 549"/>
              <a:gd name="T4" fmla="*/ 264 w 636"/>
              <a:gd name="T5" fmla="*/ 0 h 549"/>
              <a:gd name="T6" fmla="*/ 0 w 636"/>
              <a:gd name="T7" fmla="*/ 528 h 549"/>
              <a:gd name="T8" fmla="*/ 347 w 636"/>
              <a:gd name="T9" fmla="*/ 549 h 5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6" h="549">
                <a:moveTo>
                  <a:pt x="347" y="549"/>
                </a:moveTo>
                <a:lnTo>
                  <a:pt x="636" y="0"/>
                </a:lnTo>
                <a:lnTo>
                  <a:pt x="264" y="0"/>
                </a:lnTo>
                <a:lnTo>
                  <a:pt x="0" y="528"/>
                </a:lnTo>
                <a:lnTo>
                  <a:pt x="347" y="549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5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sp>
        <p:nvSpPr>
          <p:cNvPr id="18" name="Freeform 19">
            <a:extLst>
              <a:ext uri="{FF2B5EF4-FFF2-40B4-BE49-F238E27FC236}">
                <a16:creationId xmlns:a16="http://schemas.microsoft.com/office/drawing/2014/main" id="{F4C1AD61-89FA-A04E-BCB6-68CAE231E8BF}"/>
              </a:ext>
            </a:extLst>
          </p:cNvPr>
          <p:cNvSpPr>
            <a:spLocks/>
          </p:cNvSpPr>
          <p:nvPr userDrawn="1"/>
        </p:nvSpPr>
        <p:spPr bwMode="auto">
          <a:xfrm>
            <a:off x="5101755" y="3349656"/>
            <a:ext cx="561373" cy="396948"/>
          </a:xfrm>
          <a:custGeom>
            <a:avLst/>
            <a:gdLst>
              <a:gd name="T0" fmla="*/ 224 w 338"/>
              <a:gd name="T1" fmla="*/ 239 h 239"/>
              <a:gd name="T2" fmla="*/ 338 w 338"/>
              <a:gd name="T3" fmla="*/ 7 h 239"/>
              <a:gd name="T4" fmla="*/ 94 w 338"/>
              <a:gd name="T5" fmla="*/ 0 h 239"/>
              <a:gd name="T6" fmla="*/ 0 w 338"/>
              <a:gd name="T7" fmla="*/ 239 h 239"/>
              <a:gd name="T8" fmla="*/ 224 w 338"/>
              <a:gd name="T9" fmla="*/ 239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8" h="239">
                <a:moveTo>
                  <a:pt x="224" y="239"/>
                </a:moveTo>
                <a:lnTo>
                  <a:pt x="338" y="7"/>
                </a:lnTo>
                <a:lnTo>
                  <a:pt x="94" y="0"/>
                </a:lnTo>
                <a:lnTo>
                  <a:pt x="0" y="239"/>
                </a:lnTo>
                <a:lnTo>
                  <a:pt x="224" y="239"/>
                </a:lnTo>
                <a:close/>
              </a:path>
            </a:pathLst>
          </a:custGeom>
          <a:solidFill>
            <a:schemeClr val="tx1">
              <a:lumMod val="10000"/>
              <a:lumOff val="90000"/>
              <a:alpha val="50000"/>
            </a:schemeClr>
          </a:solidFill>
          <a:ln>
            <a:noFill/>
          </a:ln>
        </p:spPr>
        <p:txBody>
          <a:bodyPr vert="horz" wrap="square" lIns="45714" tIns="22857" rIns="45714" bIns="22857" numCol="1" anchor="t" anchorCtr="0" compatLnSpc="1">
            <a:prstTxWarp prst="textNoShape">
              <a:avLst/>
            </a:prstTxWarp>
          </a:bodyPr>
          <a:lstStyle/>
          <a:p>
            <a:endParaRPr lang="en-US" sz="900"/>
          </a:p>
        </p:txBody>
      </p:sp>
      <p:pic>
        <p:nvPicPr>
          <p:cNvPr id="19" name="Picture Placeholder 7">
            <a:extLst>
              <a:ext uri="{FF2B5EF4-FFF2-40B4-BE49-F238E27FC236}">
                <a16:creationId xmlns:a16="http://schemas.microsoft.com/office/drawing/2014/main" id="{E3A47120-9F22-9846-9391-A962D37DDA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285" t="-11626" r="14399" b="-15059"/>
          <a:stretch/>
        </p:blipFill>
        <p:spPr>
          <a:xfrm>
            <a:off x="6922066" y="1"/>
            <a:ext cx="5269935" cy="6850313"/>
          </a:xfrm>
          <a:custGeom>
            <a:avLst/>
            <a:gdLst>
              <a:gd name="connsiteX0" fmla="*/ 4265663 w 10541243"/>
              <a:gd name="connsiteY0" fmla="*/ 9777141 h 13700625"/>
              <a:gd name="connsiteX1" fmla="*/ 10541239 w 10541243"/>
              <a:gd name="connsiteY1" fmla="*/ 9777141 h 13700625"/>
              <a:gd name="connsiteX2" fmla="*/ 10541239 w 10541243"/>
              <a:gd name="connsiteY2" fmla="*/ 13700625 h 13700625"/>
              <a:gd name="connsiteX3" fmla="*/ 2654411 w 10541243"/>
              <a:gd name="connsiteY3" fmla="*/ 13700625 h 13700625"/>
              <a:gd name="connsiteX4" fmla="*/ 2451761 w 10541243"/>
              <a:gd name="connsiteY4" fmla="*/ 3498243 h 13700625"/>
              <a:gd name="connsiteX5" fmla="*/ 10541243 w 10541243"/>
              <a:gd name="connsiteY5" fmla="*/ 3498243 h 13700625"/>
              <a:gd name="connsiteX6" fmla="*/ 10541243 w 10541243"/>
              <a:gd name="connsiteY6" fmla="*/ 9494757 h 13700625"/>
              <a:gd name="connsiteX7" fmla="*/ 8341967 w 10541243"/>
              <a:gd name="connsiteY7" fmla="*/ 9494757 h 13700625"/>
              <a:gd name="connsiteX8" fmla="*/ 0 w 10541243"/>
              <a:gd name="connsiteY8" fmla="*/ 9494757 h 13700625"/>
              <a:gd name="connsiteX9" fmla="*/ 5232415 w 10541243"/>
              <a:gd name="connsiteY9" fmla="*/ 0 h 13700625"/>
              <a:gd name="connsiteX10" fmla="*/ 10541239 w 10541243"/>
              <a:gd name="connsiteY10" fmla="*/ 0 h 13700625"/>
              <a:gd name="connsiteX11" fmla="*/ 10541239 w 10541243"/>
              <a:gd name="connsiteY11" fmla="*/ 3205895 h 13700625"/>
              <a:gd name="connsiteX12" fmla="*/ 2594613 w 10541243"/>
              <a:gd name="connsiteY12" fmla="*/ 3205895 h 13700625"/>
              <a:gd name="connsiteX13" fmla="*/ 3441763 w 10541243"/>
              <a:gd name="connsiteY13" fmla="*/ 1634507 h 13700625"/>
              <a:gd name="connsiteX14" fmla="*/ 4352039 w 10541243"/>
              <a:gd name="connsiteY14" fmla="*/ 1634507 h 13700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0541243" h="13700625">
                <a:moveTo>
                  <a:pt x="4265663" y="9777141"/>
                </a:moveTo>
                <a:lnTo>
                  <a:pt x="10541239" y="9777141"/>
                </a:lnTo>
                <a:lnTo>
                  <a:pt x="10541239" y="13700625"/>
                </a:lnTo>
                <a:lnTo>
                  <a:pt x="2654411" y="13700625"/>
                </a:lnTo>
                <a:close/>
                <a:moveTo>
                  <a:pt x="2451761" y="3498243"/>
                </a:moveTo>
                <a:lnTo>
                  <a:pt x="10541243" y="3498243"/>
                </a:lnTo>
                <a:lnTo>
                  <a:pt x="10541243" y="9494757"/>
                </a:lnTo>
                <a:lnTo>
                  <a:pt x="8341967" y="9494757"/>
                </a:lnTo>
                <a:lnTo>
                  <a:pt x="0" y="9494757"/>
                </a:lnTo>
                <a:close/>
                <a:moveTo>
                  <a:pt x="5232415" y="0"/>
                </a:moveTo>
                <a:lnTo>
                  <a:pt x="10541239" y="0"/>
                </a:lnTo>
                <a:lnTo>
                  <a:pt x="10541239" y="3205895"/>
                </a:lnTo>
                <a:lnTo>
                  <a:pt x="2594613" y="3205895"/>
                </a:lnTo>
                <a:lnTo>
                  <a:pt x="3441763" y="1634507"/>
                </a:lnTo>
                <a:lnTo>
                  <a:pt x="4352039" y="163450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21497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creenshot ipa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302683" y="289644"/>
            <a:ext cx="3422276" cy="21514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b" anchorCtr="0" compatLnSpc="1">
            <a:prstTxWarp prst="textNoShape">
              <a:avLst/>
            </a:prstTxWarp>
            <a:noAutofit/>
          </a:bodyPr>
          <a:lstStyle>
            <a:lvl1pPr>
              <a:defRPr lang="en-US" sz="4000" spc="-80">
                <a:solidFill>
                  <a:schemeClr val="tx1"/>
                </a:solidFill>
              </a:defRPr>
            </a:lvl1pPr>
          </a:lstStyle>
          <a:p>
            <a:pPr lvl="0" eaLnBrk="1" hangingPunct="1">
              <a:lnSpc>
                <a:spcPts val="44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25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300725" y="2664039"/>
            <a:ext cx="3343403" cy="3017687"/>
          </a:xfrm>
          <a:prstGeom prst="rect">
            <a:avLst/>
          </a:prstGeom>
        </p:spPr>
        <p:txBody>
          <a:bodyPr lIns="0" rIns="0"/>
          <a:lstStyle>
            <a:lvl1pPr>
              <a:defRPr sz="1733" spc="-40" baseline="0">
                <a:solidFill>
                  <a:schemeClr val="tx1"/>
                </a:solidFill>
              </a:defRPr>
            </a:lvl1pPr>
            <a:lvl2pPr marL="383108" indent="-220128">
              <a:defRPr sz="1467">
                <a:solidFill>
                  <a:schemeClr val="tx1"/>
                </a:solidFill>
              </a:defRPr>
            </a:lvl2pPr>
            <a:lvl3pPr marL="613818" indent="-230712">
              <a:tabLst>
                <a:tab pos="531271" algn="l"/>
              </a:tabLst>
              <a:defRPr sz="1467">
                <a:solidFill>
                  <a:schemeClr val="tx1"/>
                </a:solidFill>
              </a:defRPr>
            </a:lvl3pPr>
            <a:lvl4pPr marL="836063" indent="-228594">
              <a:defRPr sz="1467">
                <a:solidFill>
                  <a:schemeClr val="tx1"/>
                </a:solidFill>
              </a:defRPr>
            </a:lvl4pPr>
            <a:lvl5pPr marL="1145089" indent="-228594">
              <a:defRPr sz="146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607D25F-99CF-5546-BA26-1767D0EE5F2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41111" y="0"/>
            <a:ext cx="8358188" cy="64383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28448E-0105-DC4C-8E2E-7AEB420893A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82232" y="36441"/>
            <a:ext cx="1985193" cy="52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397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reenshot 16:9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57804238-4735-464B-843F-0B7DB3E391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841111" y="0"/>
            <a:ext cx="8358188" cy="6438377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59549" y="819967"/>
            <a:ext cx="6921307" cy="5483467"/>
          </a:xfrm>
          <a:prstGeom prst="rect">
            <a:avLst/>
          </a:prstGeom>
        </p:spPr>
      </p:pic>
      <p:sp>
        <p:nvSpPr>
          <p:cNvPr id="29" name="Rectangle 28"/>
          <p:cNvSpPr/>
          <p:nvPr userDrawn="1"/>
        </p:nvSpPr>
        <p:spPr>
          <a:xfrm>
            <a:off x="4811246" y="1071272"/>
            <a:ext cx="6413689" cy="3611040"/>
          </a:xfrm>
          <a:prstGeom prst="rect">
            <a:avLst/>
          </a:prstGeom>
          <a:solidFill>
            <a:srgbClr val="FFFFFF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6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19" name="Title 18"/>
          <p:cNvSpPr>
            <a:spLocks noGrp="1"/>
          </p:cNvSpPr>
          <p:nvPr>
            <p:ph type="title"/>
          </p:nvPr>
        </p:nvSpPr>
        <p:spPr>
          <a:xfrm>
            <a:off x="302683" y="289644"/>
            <a:ext cx="3422276" cy="2151403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rtlCol="0" anchor="b" anchorCtr="0" compatLnSpc="1">
            <a:prstTxWarp prst="textNoShape">
              <a:avLst/>
            </a:prstTxWarp>
            <a:noAutofit/>
          </a:bodyPr>
          <a:lstStyle>
            <a:lvl1pPr>
              <a:defRPr lang="en-US" sz="4000" spc="-80">
                <a:solidFill>
                  <a:schemeClr val="tx1"/>
                </a:solidFill>
              </a:defRPr>
            </a:lvl1pPr>
          </a:lstStyle>
          <a:p>
            <a:pPr lvl="0" eaLnBrk="1" hangingPunct="1">
              <a:lnSpc>
                <a:spcPts val="44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25" name="Text Placeholder 29"/>
          <p:cNvSpPr>
            <a:spLocks noGrp="1"/>
          </p:cNvSpPr>
          <p:nvPr>
            <p:ph type="body" sz="quarter" idx="13"/>
          </p:nvPr>
        </p:nvSpPr>
        <p:spPr>
          <a:xfrm>
            <a:off x="300725" y="2664039"/>
            <a:ext cx="3343403" cy="3017687"/>
          </a:xfrm>
        </p:spPr>
        <p:txBody>
          <a:bodyPr lIns="0" rIns="0"/>
          <a:lstStyle>
            <a:lvl1pPr>
              <a:defRPr sz="1733" spc="-40" baseline="0">
                <a:solidFill>
                  <a:schemeClr val="tx1"/>
                </a:solidFill>
              </a:defRPr>
            </a:lvl1pPr>
            <a:lvl2pPr marL="383108" indent="-220128">
              <a:defRPr sz="1467">
                <a:solidFill>
                  <a:schemeClr val="tx1"/>
                </a:solidFill>
              </a:defRPr>
            </a:lvl2pPr>
            <a:lvl3pPr marL="613818" indent="-230712">
              <a:tabLst>
                <a:tab pos="531271" algn="l"/>
              </a:tabLst>
              <a:defRPr sz="1467">
                <a:solidFill>
                  <a:schemeClr val="tx1"/>
                </a:solidFill>
              </a:defRPr>
            </a:lvl3pPr>
            <a:lvl4pPr marL="836063" indent="-228594">
              <a:defRPr sz="1467">
                <a:solidFill>
                  <a:schemeClr val="tx1"/>
                </a:solidFill>
              </a:defRPr>
            </a:lvl4pPr>
            <a:lvl5pPr marL="1145089" indent="-228594">
              <a:defRPr sz="1467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" name="Picture Placeholder 15"/>
          <p:cNvSpPr>
            <a:spLocks noGrp="1"/>
          </p:cNvSpPr>
          <p:nvPr>
            <p:ph type="pic" sz="quarter" idx="11" hasCustomPrompt="1"/>
          </p:nvPr>
        </p:nvSpPr>
        <p:spPr>
          <a:xfrm>
            <a:off x="4811248" y="1071272"/>
            <a:ext cx="6413689" cy="3611040"/>
          </a:xfrm>
        </p:spPr>
        <p:txBody>
          <a:bodyPr anchor="ctr"/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Screenshot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75577F6-D611-F344-8021-1CC09D0A80D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037851" y="28396"/>
            <a:ext cx="1985193" cy="52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2174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F433A83-BC4D-4340-A30E-E4C6AFD4DF2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477C3"/>
              </a:gs>
              <a:gs pos="99000">
                <a:srgbClr val="26B5F7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>
              <a:latin typeface="+mn-lt"/>
            </a:endParaRP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61B976D9-82B1-6047-BFC3-F198B3D966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4615050"/>
            <a:ext cx="9144000" cy="165576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algn="ctr">
              <a:defRPr/>
            </a:pPr>
            <a:r>
              <a:rPr lang="en-US" sz="1600">
                <a:solidFill>
                  <a:schemeClr val="bg1"/>
                </a:solidFill>
                <a:latin typeface="Gotham Book" panose="02000604040000020004" pitchFamily="2" charset="0"/>
                <a:cs typeface="Arial" panose="020B0604020202020204" pitchFamily="34" charset="0"/>
              </a:rPr>
              <a:t>HCL Software design templates that raise your business above the expected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3FB05FF-E113-994E-9BA3-4A7315D905BC}"/>
              </a:ext>
            </a:extLst>
          </p:cNvPr>
          <p:cNvGrpSpPr/>
          <p:nvPr userDrawn="1"/>
        </p:nvGrpSpPr>
        <p:grpSpPr>
          <a:xfrm rot="2702539">
            <a:off x="85663" y="-1193650"/>
            <a:ext cx="4574411" cy="5135931"/>
            <a:chOff x="-2961069" y="-2002969"/>
            <a:chExt cx="7060959" cy="6636962"/>
          </a:xfrm>
        </p:grpSpPr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13B8BFDB-8B43-C449-BC50-1B71E6090875}"/>
                </a:ext>
              </a:extLst>
            </p:cNvPr>
            <p:cNvSpPr/>
            <p:nvPr userDrawn="1"/>
          </p:nvSpPr>
          <p:spPr>
            <a:xfrm rot="2701197">
              <a:off x="-3002035" y="-1962003"/>
              <a:ext cx="6636962" cy="6555030"/>
            </a:xfrm>
            <a:prstGeom prst="triangle">
              <a:avLst>
                <a:gd name="adj" fmla="val 50938"/>
              </a:avLst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b="0" i="0">
                <a:latin typeface="+mn-lt"/>
              </a:endParaRPr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82806709-0A15-2B44-8AA9-672F1B78C959}"/>
                </a:ext>
              </a:extLst>
            </p:cNvPr>
            <p:cNvSpPr/>
            <p:nvPr userDrawn="1"/>
          </p:nvSpPr>
          <p:spPr>
            <a:xfrm rot="2113422">
              <a:off x="-2639211" y="-1087798"/>
              <a:ext cx="6739101" cy="5179757"/>
            </a:xfrm>
            <a:prstGeom prst="triangle">
              <a:avLst/>
            </a:prstGeom>
            <a:solidFill>
              <a:schemeClr val="bg1">
                <a:alpha val="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b="0" i="0">
                <a:latin typeface="+mn-lt"/>
              </a:endParaRPr>
            </a:p>
          </p:txBody>
        </p:sp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F70F61CC-7B46-DC4F-B4B1-57A0AFA05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37851" y="28396"/>
            <a:ext cx="1985193" cy="52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260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9C142E7F-34B3-2F4F-A8AE-C63BA8861D2A}"/>
              </a:ext>
            </a:extLst>
          </p:cNvPr>
          <p:cNvSpPr/>
          <p:nvPr userDrawn="1"/>
        </p:nvSpPr>
        <p:spPr>
          <a:xfrm rot="10800000">
            <a:off x="0" y="0"/>
            <a:ext cx="4507992" cy="6858000"/>
          </a:xfrm>
          <a:prstGeom prst="rect">
            <a:avLst/>
          </a:prstGeom>
          <a:gradFill>
            <a:gsLst>
              <a:gs pos="0">
                <a:srgbClr val="0477C3"/>
              </a:gs>
              <a:gs pos="99000">
                <a:srgbClr val="26B5F7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latin typeface="+mn-lt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99DE48-9044-D64A-861E-5735E1D543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44168" y="2120308"/>
            <a:ext cx="3937314" cy="3389970"/>
          </a:xfrm>
          <a:prstGeom prst="rect">
            <a:avLst/>
          </a:prstGeom>
        </p:spPr>
      </p:pic>
      <p:sp>
        <p:nvSpPr>
          <p:cNvPr id="23" name="Title 1">
            <a:extLst>
              <a:ext uri="{FF2B5EF4-FFF2-40B4-BE49-F238E27FC236}">
                <a16:creationId xmlns:a16="http://schemas.microsoft.com/office/drawing/2014/main" id="{7C463E11-02B9-094E-9B0B-64D4E823CF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1" y="428093"/>
            <a:ext cx="3096767" cy="1359143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Section divider title</a:t>
            </a:r>
            <a:br>
              <a:rPr lang="en-US"/>
            </a:br>
            <a:r>
              <a:rPr lang="en-US"/>
              <a:t>goes here</a:t>
            </a:r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3341DBB2-4992-6445-B8B7-2CBFACD20F9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552074" y="2358940"/>
            <a:ext cx="3507607" cy="207670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400" b="0" i="0">
                <a:solidFill>
                  <a:srgbClr val="5EC1EF"/>
                </a:solidFill>
                <a:latin typeface="+mn-lt"/>
              </a:defRPr>
            </a:lvl1pPr>
          </a:lstStyle>
          <a:p>
            <a:r>
              <a:rPr lang="en-US"/>
              <a:t>Insert Illustration / Image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10725D-6F32-104F-9232-7EDBE6552987}"/>
              </a:ext>
            </a:extLst>
          </p:cNvPr>
          <p:cNvSpPr/>
          <p:nvPr userDrawn="1"/>
        </p:nvSpPr>
        <p:spPr>
          <a:xfrm>
            <a:off x="4507992" y="6529892"/>
            <a:ext cx="1720686" cy="2366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398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acehol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60392892-F5D9-5F44-BDC2-F2DF78DD650C}"/>
              </a:ext>
            </a:extLst>
          </p:cNvPr>
          <p:cNvSpPr/>
          <p:nvPr userDrawn="1"/>
        </p:nvSpPr>
        <p:spPr>
          <a:xfrm rot="10800000">
            <a:off x="6941126" y="0"/>
            <a:ext cx="5250874" cy="6425328"/>
          </a:xfrm>
          <a:prstGeom prst="rect">
            <a:avLst/>
          </a:prstGeom>
          <a:gradFill>
            <a:gsLst>
              <a:gs pos="0">
                <a:srgbClr val="0477C3"/>
              </a:gs>
              <a:gs pos="99000">
                <a:srgbClr val="26B5F7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indent="-22860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US" b="0" i="0">
              <a:latin typeface="+mn-lt"/>
            </a:endParaRP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C463E11-02B9-094E-9B0B-64D4E823CFF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53100" y="275225"/>
            <a:ext cx="3096767" cy="1359143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Section divider title</a:t>
            </a:r>
          </a:p>
        </p:txBody>
      </p:sp>
    </p:spTree>
    <p:extLst>
      <p:ext uri="{BB962C8B-B14F-4D97-AF65-F5344CB8AC3E}">
        <p14:creationId xmlns:p14="http://schemas.microsoft.com/office/powerpoint/2010/main" val="573425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-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8106E4B-0F69-4549-A39B-EB63B5C705CC}"/>
              </a:ext>
            </a:extLst>
          </p:cNvPr>
          <p:cNvSpPr/>
          <p:nvPr userDrawn="1"/>
        </p:nvSpPr>
        <p:spPr>
          <a:xfrm>
            <a:off x="1" y="0"/>
            <a:ext cx="6095999" cy="6858000"/>
          </a:xfrm>
          <a:prstGeom prst="rect">
            <a:avLst/>
          </a:prstGeom>
          <a:gradFill>
            <a:gsLst>
              <a:gs pos="0">
                <a:srgbClr val="0477C3"/>
              </a:gs>
              <a:gs pos="99000">
                <a:srgbClr val="26B5F7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latin typeface="+mn-lt"/>
            </a:endParaRP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8DDA0A37-243B-CC49-A737-941C105B7D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793848" y="2295525"/>
            <a:ext cx="4872038" cy="1492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0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US"/>
              <a:t>#2 Infographic and text.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DC6D0E-A0D9-F646-A982-6C3E96AE755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295525"/>
            <a:ext cx="4872038" cy="149225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36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#1 Infographic and text.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46DE505-9745-2F4C-BB7B-875A53CA125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85800" y="4054475"/>
            <a:ext cx="4872038" cy="17240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bg1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is a dummy text used to replace text in some areas just for the purpose of an example. Lorem ipsum is a dummy text used to replace text in some areas just for the purpose of an example.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64242E8-052F-344A-A3F0-39F0CC59E478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781799" y="4070350"/>
            <a:ext cx="4872038" cy="1724025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>
                <a:solidFill>
                  <a:schemeClr val="tx2"/>
                </a:solidFill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Lorem ipsum is a dummy text used to replace text in some areas just for the purpose of an example. Lorem ipsum is a dummy text used to replace text in some areas just for the purpose of an example.</a:t>
            </a:r>
          </a:p>
        </p:txBody>
      </p:sp>
    </p:spTree>
    <p:extLst>
      <p:ext uri="{BB962C8B-B14F-4D97-AF65-F5344CB8AC3E}">
        <p14:creationId xmlns:p14="http://schemas.microsoft.com/office/powerpoint/2010/main" val="1578986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mall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0EAA8E8-AE1C-D047-BAA1-264D68019B8E}"/>
              </a:ext>
            </a:extLst>
          </p:cNvPr>
          <p:cNvCxnSpPr>
            <a:cxnSpLocks/>
          </p:cNvCxnSpPr>
          <p:nvPr userDrawn="1"/>
        </p:nvCxnSpPr>
        <p:spPr>
          <a:xfrm>
            <a:off x="0" y="567256"/>
            <a:ext cx="12192000" cy="0"/>
          </a:xfrm>
          <a:prstGeom prst="line">
            <a:avLst/>
          </a:prstGeom>
          <a:ln w="25400">
            <a:solidFill>
              <a:srgbClr val="0066B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>
            <a:extLst>
              <a:ext uri="{FF2B5EF4-FFF2-40B4-BE49-F238E27FC236}">
                <a16:creationId xmlns:a16="http://schemas.microsoft.com/office/drawing/2014/main" id="{3510AA87-8EC0-4143-8E87-42A99ADC8A1E}"/>
              </a:ext>
            </a:extLst>
          </p:cNvPr>
          <p:cNvSpPr txBox="1">
            <a:spLocks/>
          </p:cNvSpPr>
          <p:nvPr userDrawn="1"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endParaRPr lang="en-US" b="1">
              <a:solidFill>
                <a:srgbClr val="0066B3"/>
              </a:solidFill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07CE544-2EC6-9B4D-B56E-E0D9B3AED41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-1" y="703870"/>
            <a:ext cx="12192000" cy="511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710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ng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3606BD2-2554-B74C-925D-530CB306B805}"/>
              </a:ext>
            </a:extLst>
          </p:cNvPr>
          <p:cNvCxnSpPr>
            <a:cxnSpLocks/>
          </p:cNvCxnSpPr>
          <p:nvPr userDrawn="1"/>
        </p:nvCxnSpPr>
        <p:spPr>
          <a:xfrm>
            <a:off x="0" y="567256"/>
            <a:ext cx="12192000" cy="0"/>
          </a:xfrm>
          <a:prstGeom prst="line">
            <a:avLst/>
          </a:prstGeom>
          <a:ln w="25400">
            <a:solidFill>
              <a:srgbClr val="0066B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4365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ong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arallelogram 2">
            <a:extLst>
              <a:ext uri="{FF2B5EF4-FFF2-40B4-BE49-F238E27FC236}">
                <a16:creationId xmlns:a16="http://schemas.microsoft.com/office/drawing/2014/main" id="{E657FD05-0E3A-2844-BBF7-8A39B70EB18E}"/>
              </a:ext>
            </a:extLst>
          </p:cNvPr>
          <p:cNvSpPr/>
          <p:nvPr userDrawn="1"/>
        </p:nvSpPr>
        <p:spPr>
          <a:xfrm>
            <a:off x="5651427" y="0"/>
            <a:ext cx="8836733" cy="6858000"/>
          </a:xfrm>
          <a:prstGeom prst="parallelogram">
            <a:avLst/>
          </a:prstGeom>
          <a:gradFill>
            <a:gsLst>
              <a:gs pos="0">
                <a:srgbClr val="0477C3"/>
              </a:gs>
              <a:gs pos="99000">
                <a:srgbClr val="26B5F7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288000" rtlCol="0" anchor="t" anchorCtr="1"/>
          <a:lstStyle/>
          <a:p>
            <a:pPr algn="ctr"/>
            <a:endParaRPr lang="en-US" sz="2800">
              <a:solidFill>
                <a:schemeClr val="bg1"/>
              </a:solidFill>
              <a:ea typeface="Helvetica Neue UltraLight" panose="02000206000000020004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815467-15D8-BE44-9DCC-335C366C80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82232" y="36441"/>
            <a:ext cx="1985193" cy="52852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3606BD2-2554-B74C-925D-530CB306B805}"/>
              </a:ext>
            </a:extLst>
          </p:cNvPr>
          <p:cNvCxnSpPr>
            <a:cxnSpLocks/>
          </p:cNvCxnSpPr>
          <p:nvPr userDrawn="1"/>
        </p:nvCxnSpPr>
        <p:spPr>
          <a:xfrm>
            <a:off x="0" y="567256"/>
            <a:ext cx="12192000" cy="0"/>
          </a:xfrm>
          <a:prstGeom prst="line">
            <a:avLst/>
          </a:prstGeom>
          <a:ln w="25400">
            <a:solidFill>
              <a:srgbClr val="0066B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091163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9A5EDBC-D145-4247-ABE5-96A309E8B91F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477C3"/>
              </a:gs>
              <a:gs pos="99000">
                <a:srgbClr val="26B5F7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b="0" i="0">
              <a:latin typeface="Gotham Book" panose="02000604040000020004" pitchFamily="2" charset="0"/>
            </a:endParaRPr>
          </a:p>
        </p:txBody>
      </p:sp>
      <p:sp>
        <p:nvSpPr>
          <p:cNvPr id="34" name="Freeform: Shape 10">
            <a:extLst>
              <a:ext uri="{FF2B5EF4-FFF2-40B4-BE49-F238E27FC236}">
                <a16:creationId xmlns:a16="http://schemas.microsoft.com/office/drawing/2014/main" id="{B66D767B-B2D0-DB4D-97E2-B1E1CF78D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A043C83-E1B0-7947-80B8-BA196AC3905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0343" r="40026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36" name="Group 35">
            <a:extLst>
              <a:ext uri="{FF2B5EF4-FFF2-40B4-BE49-F238E27FC236}">
                <a16:creationId xmlns:a16="http://schemas.microsoft.com/office/drawing/2014/main" id="{A3F569C3-9E96-0E45-8D05-5DA9AE4996C5}"/>
              </a:ext>
            </a:extLst>
          </p:cNvPr>
          <p:cNvGrpSpPr/>
          <p:nvPr userDrawn="1"/>
        </p:nvGrpSpPr>
        <p:grpSpPr>
          <a:xfrm>
            <a:off x="6698835" y="190232"/>
            <a:ext cx="4958550" cy="1061639"/>
            <a:chOff x="2697049" y="1983421"/>
            <a:chExt cx="3718913" cy="796229"/>
          </a:xfrm>
        </p:grpSpPr>
        <p:sp>
          <p:nvSpPr>
            <p:cNvPr id="37" name="Freeform 51">
              <a:extLst>
                <a:ext uri="{FF2B5EF4-FFF2-40B4-BE49-F238E27FC236}">
                  <a16:creationId xmlns:a16="http://schemas.microsoft.com/office/drawing/2014/main" id="{7963B9EA-7CF4-DC4F-807C-D10D8DB0D8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12224" y="2588936"/>
              <a:ext cx="83437" cy="112044"/>
            </a:xfrm>
            <a:custGeom>
              <a:avLst/>
              <a:gdLst>
                <a:gd name="T0" fmla="*/ 19 w 35"/>
                <a:gd name="T1" fmla="*/ 0 h 47"/>
                <a:gd name="T2" fmla="*/ 32 w 35"/>
                <a:gd name="T3" fmla="*/ 12 h 47"/>
                <a:gd name="T4" fmla="*/ 25 w 35"/>
                <a:gd name="T5" fmla="*/ 21 h 47"/>
                <a:gd name="T6" fmla="*/ 25 w 35"/>
                <a:gd name="T7" fmla="*/ 21 h 47"/>
                <a:gd name="T8" fmla="*/ 35 w 35"/>
                <a:gd name="T9" fmla="*/ 33 h 47"/>
                <a:gd name="T10" fmla="*/ 19 w 35"/>
                <a:gd name="T11" fmla="*/ 47 h 47"/>
                <a:gd name="T12" fmla="*/ 0 w 35"/>
                <a:gd name="T13" fmla="*/ 47 h 47"/>
                <a:gd name="T14" fmla="*/ 0 w 35"/>
                <a:gd name="T15" fmla="*/ 0 h 47"/>
                <a:gd name="T16" fmla="*/ 19 w 35"/>
                <a:gd name="T17" fmla="*/ 0 h 47"/>
                <a:gd name="T18" fmla="*/ 17 w 35"/>
                <a:gd name="T19" fmla="*/ 19 h 47"/>
                <a:gd name="T20" fmla="*/ 25 w 35"/>
                <a:gd name="T21" fmla="*/ 13 h 47"/>
                <a:gd name="T22" fmla="*/ 17 w 35"/>
                <a:gd name="T23" fmla="*/ 6 h 47"/>
                <a:gd name="T24" fmla="*/ 8 w 35"/>
                <a:gd name="T25" fmla="*/ 6 h 47"/>
                <a:gd name="T26" fmla="*/ 8 w 35"/>
                <a:gd name="T27" fmla="*/ 19 h 47"/>
                <a:gd name="T28" fmla="*/ 17 w 35"/>
                <a:gd name="T29" fmla="*/ 19 h 47"/>
                <a:gd name="T30" fmla="*/ 19 w 35"/>
                <a:gd name="T31" fmla="*/ 41 h 47"/>
                <a:gd name="T32" fmla="*/ 28 w 35"/>
                <a:gd name="T33" fmla="*/ 33 h 47"/>
                <a:gd name="T34" fmla="*/ 19 w 35"/>
                <a:gd name="T35" fmla="*/ 25 h 47"/>
                <a:gd name="T36" fmla="*/ 8 w 35"/>
                <a:gd name="T37" fmla="*/ 25 h 47"/>
                <a:gd name="T38" fmla="*/ 8 w 35"/>
                <a:gd name="T39" fmla="*/ 41 h 47"/>
                <a:gd name="T40" fmla="*/ 19 w 35"/>
                <a:gd name="T41" fmla="*/ 4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47">
                  <a:moveTo>
                    <a:pt x="19" y="0"/>
                  </a:moveTo>
                  <a:cubicBezTo>
                    <a:pt x="27" y="0"/>
                    <a:pt x="32" y="5"/>
                    <a:pt x="32" y="12"/>
                  </a:cubicBezTo>
                  <a:cubicBezTo>
                    <a:pt x="32" y="16"/>
                    <a:pt x="29" y="20"/>
                    <a:pt x="25" y="21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30" y="22"/>
                    <a:pt x="35" y="27"/>
                    <a:pt x="35" y="33"/>
                  </a:cubicBezTo>
                  <a:cubicBezTo>
                    <a:pt x="35" y="41"/>
                    <a:pt x="30" y="47"/>
                    <a:pt x="19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9" y="0"/>
                  </a:lnTo>
                  <a:close/>
                  <a:moveTo>
                    <a:pt x="17" y="19"/>
                  </a:moveTo>
                  <a:cubicBezTo>
                    <a:pt x="22" y="19"/>
                    <a:pt x="25" y="16"/>
                    <a:pt x="25" y="13"/>
                  </a:cubicBezTo>
                  <a:cubicBezTo>
                    <a:pt x="25" y="9"/>
                    <a:pt x="22" y="6"/>
                    <a:pt x="17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19"/>
                    <a:pt x="8" y="19"/>
                    <a:pt x="8" y="19"/>
                  </a:cubicBezTo>
                  <a:lnTo>
                    <a:pt x="17" y="19"/>
                  </a:lnTo>
                  <a:close/>
                  <a:moveTo>
                    <a:pt x="19" y="41"/>
                  </a:moveTo>
                  <a:cubicBezTo>
                    <a:pt x="24" y="41"/>
                    <a:pt x="28" y="37"/>
                    <a:pt x="28" y="33"/>
                  </a:cubicBezTo>
                  <a:cubicBezTo>
                    <a:pt x="28" y="28"/>
                    <a:pt x="24" y="25"/>
                    <a:pt x="19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41"/>
                    <a:pt x="8" y="41"/>
                    <a:pt x="8" y="41"/>
                  </a:cubicBezTo>
                  <a:lnTo>
                    <a:pt x="19" y="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38" name="Freeform 52">
              <a:extLst>
                <a:ext uri="{FF2B5EF4-FFF2-40B4-BE49-F238E27FC236}">
                  <a16:creationId xmlns:a16="http://schemas.microsoft.com/office/drawing/2014/main" id="{3CCEFE06-9932-564A-873B-07DA3E9AE5D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21884" y="2588936"/>
              <a:ext cx="78669" cy="112044"/>
            </a:xfrm>
            <a:custGeom>
              <a:avLst/>
              <a:gdLst>
                <a:gd name="T0" fmla="*/ 66 w 66"/>
                <a:gd name="T1" fmla="*/ 80 h 94"/>
                <a:gd name="T2" fmla="*/ 66 w 66"/>
                <a:gd name="T3" fmla="*/ 94 h 94"/>
                <a:gd name="T4" fmla="*/ 0 w 66"/>
                <a:gd name="T5" fmla="*/ 94 h 94"/>
                <a:gd name="T6" fmla="*/ 0 w 66"/>
                <a:gd name="T7" fmla="*/ 0 h 94"/>
                <a:gd name="T8" fmla="*/ 64 w 66"/>
                <a:gd name="T9" fmla="*/ 0 h 94"/>
                <a:gd name="T10" fmla="*/ 64 w 66"/>
                <a:gd name="T11" fmla="*/ 14 h 94"/>
                <a:gd name="T12" fmla="*/ 16 w 66"/>
                <a:gd name="T13" fmla="*/ 14 h 94"/>
                <a:gd name="T14" fmla="*/ 16 w 66"/>
                <a:gd name="T15" fmla="*/ 38 h 94"/>
                <a:gd name="T16" fmla="*/ 54 w 66"/>
                <a:gd name="T17" fmla="*/ 38 h 94"/>
                <a:gd name="T18" fmla="*/ 54 w 66"/>
                <a:gd name="T19" fmla="*/ 52 h 94"/>
                <a:gd name="T20" fmla="*/ 16 w 66"/>
                <a:gd name="T21" fmla="*/ 52 h 94"/>
                <a:gd name="T22" fmla="*/ 16 w 66"/>
                <a:gd name="T23" fmla="*/ 80 h 94"/>
                <a:gd name="T24" fmla="*/ 66 w 66"/>
                <a:gd name="T25" fmla="*/ 8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94">
                  <a:moveTo>
                    <a:pt x="66" y="80"/>
                  </a:moveTo>
                  <a:lnTo>
                    <a:pt x="66" y="94"/>
                  </a:lnTo>
                  <a:lnTo>
                    <a:pt x="0" y="94"/>
                  </a:lnTo>
                  <a:lnTo>
                    <a:pt x="0" y="0"/>
                  </a:lnTo>
                  <a:lnTo>
                    <a:pt x="64" y="0"/>
                  </a:lnTo>
                  <a:lnTo>
                    <a:pt x="64" y="14"/>
                  </a:lnTo>
                  <a:lnTo>
                    <a:pt x="16" y="14"/>
                  </a:lnTo>
                  <a:lnTo>
                    <a:pt x="16" y="38"/>
                  </a:lnTo>
                  <a:lnTo>
                    <a:pt x="54" y="38"/>
                  </a:lnTo>
                  <a:lnTo>
                    <a:pt x="54" y="52"/>
                  </a:lnTo>
                  <a:lnTo>
                    <a:pt x="16" y="52"/>
                  </a:lnTo>
                  <a:lnTo>
                    <a:pt x="16" y="80"/>
                  </a:lnTo>
                  <a:lnTo>
                    <a:pt x="66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39" name="Freeform 53">
              <a:extLst>
                <a:ext uri="{FF2B5EF4-FFF2-40B4-BE49-F238E27FC236}">
                  <a16:creationId xmlns:a16="http://schemas.microsoft.com/office/drawing/2014/main" id="{588364FB-5FFA-B24A-A099-745B9A55ECC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19625" y="2588936"/>
              <a:ext cx="102508" cy="112044"/>
            </a:xfrm>
            <a:custGeom>
              <a:avLst/>
              <a:gdLst>
                <a:gd name="T0" fmla="*/ 43 w 43"/>
                <a:gd name="T1" fmla="*/ 0 h 47"/>
                <a:gd name="T2" fmla="*/ 25 w 43"/>
                <a:gd name="T3" fmla="*/ 25 h 47"/>
                <a:gd name="T4" fmla="*/ 25 w 43"/>
                <a:gd name="T5" fmla="*/ 47 h 47"/>
                <a:gd name="T6" fmla="*/ 18 w 43"/>
                <a:gd name="T7" fmla="*/ 47 h 47"/>
                <a:gd name="T8" fmla="*/ 18 w 43"/>
                <a:gd name="T9" fmla="*/ 25 h 47"/>
                <a:gd name="T10" fmla="*/ 0 w 43"/>
                <a:gd name="T11" fmla="*/ 0 h 47"/>
                <a:gd name="T12" fmla="*/ 8 w 43"/>
                <a:gd name="T13" fmla="*/ 0 h 47"/>
                <a:gd name="T14" fmla="*/ 19 w 43"/>
                <a:gd name="T15" fmla="*/ 14 h 47"/>
                <a:gd name="T16" fmla="*/ 21 w 43"/>
                <a:gd name="T17" fmla="*/ 18 h 47"/>
                <a:gd name="T18" fmla="*/ 22 w 43"/>
                <a:gd name="T19" fmla="*/ 18 h 47"/>
                <a:gd name="T20" fmla="*/ 24 w 43"/>
                <a:gd name="T21" fmla="*/ 14 h 47"/>
                <a:gd name="T22" fmla="*/ 35 w 43"/>
                <a:gd name="T23" fmla="*/ 0 h 47"/>
                <a:gd name="T24" fmla="*/ 43 w 43"/>
                <a:gd name="T25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3" h="47">
                  <a:moveTo>
                    <a:pt x="43" y="0"/>
                  </a:moveTo>
                  <a:cubicBezTo>
                    <a:pt x="25" y="25"/>
                    <a:pt x="25" y="25"/>
                    <a:pt x="25" y="25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6"/>
                    <a:pt x="21" y="18"/>
                    <a:pt x="21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3" y="16"/>
                    <a:pt x="24" y="14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0" name="Freeform 54">
              <a:extLst>
                <a:ext uri="{FF2B5EF4-FFF2-40B4-BE49-F238E27FC236}">
                  <a16:creationId xmlns:a16="http://schemas.microsoft.com/office/drawing/2014/main" id="{BA7DCD60-E4C2-4F4D-9189-6C223892BC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26901" y="2586552"/>
              <a:ext cx="114428" cy="116812"/>
            </a:xfrm>
            <a:custGeom>
              <a:avLst/>
              <a:gdLst>
                <a:gd name="T0" fmla="*/ 24 w 48"/>
                <a:gd name="T1" fmla="*/ 0 h 49"/>
                <a:gd name="T2" fmla="*/ 48 w 48"/>
                <a:gd name="T3" fmla="*/ 24 h 49"/>
                <a:gd name="T4" fmla="*/ 24 w 48"/>
                <a:gd name="T5" fmla="*/ 49 h 49"/>
                <a:gd name="T6" fmla="*/ 0 w 48"/>
                <a:gd name="T7" fmla="*/ 24 h 49"/>
                <a:gd name="T8" fmla="*/ 24 w 48"/>
                <a:gd name="T9" fmla="*/ 0 h 49"/>
                <a:gd name="T10" fmla="*/ 24 w 48"/>
                <a:gd name="T11" fmla="*/ 41 h 49"/>
                <a:gd name="T12" fmla="*/ 41 w 48"/>
                <a:gd name="T13" fmla="*/ 24 h 49"/>
                <a:gd name="T14" fmla="*/ 24 w 48"/>
                <a:gd name="T15" fmla="*/ 7 h 49"/>
                <a:gd name="T16" fmla="*/ 7 w 48"/>
                <a:gd name="T17" fmla="*/ 24 h 49"/>
                <a:gd name="T18" fmla="*/ 24 w 48"/>
                <a:gd name="T19" fmla="*/ 4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9">
                  <a:moveTo>
                    <a:pt x="24" y="0"/>
                  </a:moveTo>
                  <a:cubicBezTo>
                    <a:pt x="37" y="0"/>
                    <a:pt x="48" y="10"/>
                    <a:pt x="48" y="24"/>
                  </a:cubicBezTo>
                  <a:cubicBezTo>
                    <a:pt x="48" y="39"/>
                    <a:pt x="37" y="49"/>
                    <a:pt x="24" y="49"/>
                  </a:cubicBezTo>
                  <a:cubicBezTo>
                    <a:pt x="11" y="49"/>
                    <a:pt x="0" y="39"/>
                    <a:pt x="0" y="24"/>
                  </a:cubicBezTo>
                  <a:cubicBezTo>
                    <a:pt x="0" y="10"/>
                    <a:pt x="11" y="0"/>
                    <a:pt x="24" y="0"/>
                  </a:cubicBezTo>
                  <a:moveTo>
                    <a:pt x="24" y="41"/>
                  </a:moveTo>
                  <a:cubicBezTo>
                    <a:pt x="34" y="41"/>
                    <a:pt x="41" y="35"/>
                    <a:pt x="41" y="24"/>
                  </a:cubicBezTo>
                  <a:cubicBezTo>
                    <a:pt x="41" y="14"/>
                    <a:pt x="34" y="7"/>
                    <a:pt x="24" y="7"/>
                  </a:cubicBezTo>
                  <a:cubicBezTo>
                    <a:pt x="14" y="7"/>
                    <a:pt x="7" y="14"/>
                    <a:pt x="7" y="24"/>
                  </a:cubicBezTo>
                  <a:cubicBezTo>
                    <a:pt x="7" y="35"/>
                    <a:pt x="14" y="41"/>
                    <a:pt x="24" y="4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1" name="Freeform 55">
              <a:extLst>
                <a:ext uri="{FF2B5EF4-FFF2-40B4-BE49-F238E27FC236}">
                  <a16:creationId xmlns:a16="http://schemas.microsoft.com/office/drawing/2014/main" id="{20010758-CFCE-4444-94F5-44A1F785282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67553" y="2588936"/>
              <a:ext cx="92973" cy="112044"/>
            </a:xfrm>
            <a:custGeom>
              <a:avLst/>
              <a:gdLst>
                <a:gd name="T0" fmla="*/ 39 w 39"/>
                <a:gd name="T1" fmla="*/ 0 h 47"/>
                <a:gd name="T2" fmla="*/ 39 w 39"/>
                <a:gd name="T3" fmla="*/ 47 h 47"/>
                <a:gd name="T4" fmla="*/ 32 w 39"/>
                <a:gd name="T5" fmla="*/ 47 h 47"/>
                <a:gd name="T6" fmla="*/ 15 w 39"/>
                <a:gd name="T7" fmla="*/ 24 h 47"/>
                <a:gd name="T8" fmla="*/ 7 w 39"/>
                <a:gd name="T9" fmla="*/ 12 h 47"/>
                <a:gd name="T10" fmla="*/ 7 w 39"/>
                <a:gd name="T11" fmla="*/ 12 h 47"/>
                <a:gd name="T12" fmla="*/ 7 w 39"/>
                <a:gd name="T13" fmla="*/ 27 h 47"/>
                <a:gd name="T14" fmla="*/ 7 w 39"/>
                <a:gd name="T15" fmla="*/ 47 h 47"/>
                <a:gd name="T16" fmla="*/ 0 w 39"/>
                <a:gd name="T17" fmla="*/ 47 h 47"/>
                <a:gd name="T18" fmla="*/ 0 w 39"/>
                <a:gd name="T19" fmla="*/ 0 h 47"/>
                <a:gd name="T20" fmla="*/ 7 w 39"/>
                <a:gd name="T21" fmla="*/ 0 h 47"/>
                <a:gd name="T22" fmla="*/ 24 w 39"/>
                <a:gd name="T23" fmla="*/ 23 h 47"/>
                <a:gd name="T24" fmla="*/ 32 w 39"/>
                <a:gd name="T25" fmla="*/ 34 h 47"/>
                <a:gd name="T26" fmla="*/ 32 w 39"/>
                <a:gd name="T27" fmla="*/ 34 h 47"/>
                <a:gd name="T28" fmla="*/ 32 w 39"/>
                <a:gd name="T29" fmla="*/ 20 h 47"/>
                <a:gd name="T30" fmla="*/ 32 w 39"/>
                <a:gd name="T31" fmla="*/ 0 h 47"/>
                <a:gd name="T32" fmla="*/ 39 w 39"/>
                <a:gd name="T3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9" h="47">
                  <a:moveTo>
                    <a:pt x="39" y="0"/>
                  </a:moveTo>
                  <a:cubicBezTo>
                    <a:pt x="39" y="47"/>
                    <a:pt x="39" y="47"/>
                    <a:pt x="39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1" y="18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9"/>
                    <a:pt x="7" y="2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7" y="28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27"/>
                    <a:pt x="32" y="2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2" name="Freeform 56">
              <a:extLst>
                <a:ext uri="{FF2B5EF4-FFF2-40B4-BE49-F238E27FC236}">
                  <a16:creationId xmlns:a16="http://schemas.microsoft.com/office/drawing/2014/main" id="{069413BD-0DB0-D44B-AC4C-3F77F521204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96284" y="2588936"/>
              <a:ext cx="104892" cy="112044"/>
            </a:xfrm>
            <a:custGeom>
              <a:avLst/>
              <a:gdLst>
                <a:gd name="T0" fmla="*/ 20 w 44"/>
                <a:gd name="T1" fmla="*/ 0 h 47"/>
                <a:gd name="T2" fmla="*/ 44 w 44"/>
                <a:gd name="T3" fmla="*/ 24 h 47"/>
                <a:gd name="T4" fmla="*/ 20 w 44"/>
                <a:gd name="T5" fmla="*/ 47 h 47"/>
                <a:gd name="T6" fmla="*/ 0 w 44"/>
                <a:gd name="T7" fmla="*/ 47 h 47"/>
                <a:gd name="T8" fmla="*/ 0 w 44"/>
                <a:gd name="T9" fmla="*/ 0 h 47"/>
                <a:gd name="T10" fmla="*/ 20 w 44"/>
                <a:gd name="T11" fmla="*/ 0 h 47"/>
                <a:gd name="T12" fmla="*/ 20 w 44"/>
                <a:gd name="T13" fmla="*/ 40 h 47"/>
                <a:gd name="T14" fmla="*/ 36 w 44"/>
                <a:gd name="T15" fmla="*/ 24 h 47"/>
                <a:gd name="T16" fmla="*/ 20 w 44"/>
                <a:gd name="T17" fmla="*/ 7 h 47"/>
                <a:gd name="T18" fmla="*/ 7 w 44"/>
                <a:gd name="T19" fmla="*/ 7 h 47"/>
                <a:gd name="T20" fmla="*/ 7 w 44"/>
                <a:gd name="T21" fmla="*/ 40 h 47"/>
                <a:gd name="T22" fmla="*/ 20 w 44"/>
                <a:gd name="T23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47">
                  <a:moveTo>
                    <a:pt x="20" y="0"/>
                  </a:moveTo>
                  <a:cubicBezTo>
                    <a:pt x="33" y="0"/>
                    <a:pt x="44" y="10"/>
                    <a:pt x="44" y="24"/>
                  </a:cubicBezTo>
                  <a:cubicBezTo>
                    <a:pt x="44" y="38"/>
                    <a:pt x="33" y="47"/>
                    <a:pt x="2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0" y="0"/>
                  </a:lnTo>
                  <a:close/>
                  <a:moveTo>
                    <a:pt x="20" y="40"/>
                  </a:moveTo>
                  <a:cubicBezTo>
                    <a:pt x="29" y="40"/>
                    <a:pt x="36" y="34"/>
                    <a:pt x="36" y="24"/>
                  </a:cubicBezTo>
                  <a:cubicBezTo>
                    <a:pt x="36" y="13"/>
                    <a:pt x="29" y="7"/>
                    <a:pt x="20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0"/>
                    <a:pt x="7" y="40"/>
                    <a:pt x="7" y="40"/>
                  </a:cubicBezTo>
                  <a:lnTo>
                    <a:pt x="20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3" name="Freeform 57">
              <a:extLst>
                <a:ext uri="{FF2B5EF4-FFF2-40B4-BE49-F238E27FC236}">
                  <a16:creationId xmlns:a16="http://schemas.microsoft.com/office/drawing/2014/main" id="{46615EB5-796C-A741-AD34-BDBEABAB185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63158" y="2588936"/>
              <a:ext cx="88205" cy="112044"/>
            </a:xfrm>
            <a:custGeom>
              <a:avLst/>
              <a:gdLst>
                <a:gd name="T0" fmla="*/ 74 w 74"/>
                <a:gd name="T1" fmla="*/ 0 h 94"/>
                <a:gd name="T2" fmla="*/ 74 w 74"/>
                <a:gd name="T3" fmla="*/ 14 h 94"/>
                <a:gd name="T4" fmla="*/ 44 w 74"/>
                <a:gd name="T5" fmla="*/ 14 h 94"/>
                <a:gd name="T6" fmla="*/ 44 w 74"/>
                <a:gd name="T7" fmla="*/ 94 h 94"/>
                <a:gd name="T8" fmla="*/ 30 w 74"/>
                <a:gd name="T9" fmla="*/ 94 h 94"/>
                <a:gd name="T10" fmla="*/ 30 w 74"/>
                <a:gd name="T11" fmla="*/ 14 h 94"/>
                <a:gd name="T12" fmla="*/ 0 w 74"/>
                <a:gd name="T13" fmla="*/ 14 h 94"/>
                <a:gd name="T14" fmla="*/ 0 w 74"/>
                <a:gd name="T15" fmla="*/ 0 h 94"/>
                <a:gd name="T16" fmla="*/ 74 w 74"/>
                <a:gd name="T17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94">
                  <a:moveTo>
                    <a:pt x="74" y="0"/>
                  </a:moveTo>
                  <a:lnTo>
                    <a:pt x="74" y="14"/>
                  </a:lnTo>
                  <a:lnTo>
                    <a:pt x="44" y="14"/>
                  </a:lnTo>
                  <a:lnTo>
                    <a:pt x="44" y="94"/>
                  </a:lnTo>
                  <a:lnTo>
                    <a:pt x="30" y="94"/>
                  </a:lnTo>
                  <a:lnTo>
                    <a:pt x="30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4" name="Freeform 58">
              <a:extLst>
                <a:ext uri="{FF2B5EF4-FFF2-40B4-BE49-F238E27FC236}">
                  <a16:creationId xmlns:a16="http://schemas.microsoft.com/office/drawing/2014/main" id="{7B8B3920-CDBC-4042-99C6-205E5B204D9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75203" y="2588936"/>
              <a:ext cx="90589" cy="112044"/>
            </a:xfrm>
            <a:custGeom>
              <a:avLst/>
              <a:gdLst>
                <a:gd name="T0" fmla="*/ 76 w 76"/>
                <a:gd name="T1" fmla="*/ 0 h 94"/>
                <a:gd name="T2" fmla="*/ 76 w 76"/>
                <a:gd name="T3" fmla="*/ 94 h 94"/>
                <a:gd name="T4" fmla="*/ 60 w 76"/>
                <a:gd name="T5" fmla="*/ 94 h 94"/>
                <a:gd name="T6" fmla="*/ 60 w 76"/>
                <a:gd name="T7" fmla="*/ 52 h 94"/>
                <a:gd name="T8" fmla="*/ 16 w 76"/>
                <a:gd name="T9" fmla="*/ 52 h 94"/>
                <a:gd name="T10" fmla="*/ 16 w 76"/>
                <a:gd name="T11" fmla="*/ 94 h 94"/>
                <a:gd name="T12" fmla="*/ 0 w 76"/>
                <a:gd name="T13" fmla="*/ 94 h 94"/>
                <a:gd name="T14" fmla="*/ 0 w 76"/>
                <a:gd name="T15" fmla="*/ 0 h 94"/>
                <a:gd name="T16" fmla="*/ 16 w 76"/>
                <a:gd name="T17" fmla="*/ 0 h 94"/>
                <a:gd name="T18" fmla="*/ 16 w 76"/>
                <a:gd name="T19" fmla="*/ 38 h 94"/>
                <a:gd name="T20" fmla="*/ 60 w 76"/>
                <a:gd name="T21" fmla="*/ 38 h 94"/>
                <a:gd name="T22" fmla="*/ 60 w 76"/>
                <a:gd name="T23" fmla="*/ 0 h 94"/>
                <a:gd name="T24" fmla="*/ 76 w 76"/>
                <a:gd name="T2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6" h="94">
                  <a:moveTo>
                    <a:pt x="76" y="0"/>
                  </a:moveTo>
                  <a:lnTo>
                    <a:pt x="76" y="94"/>
                  </a:lnTo>
                  <a:lnTo>
                    <a:pt x="60" y="94"/>
                  </a:lnTo>
                  <a:lnTo>
                    <a:pt x="60" y="52"/>
                  </a:lnTo>
                  <a:lnTo>
                    <a:pt x="16" y="52"/>
                  </a:lnTo>
                  <a:lnTo>
                    <a:pt x="16" y="94"/>
                  </a:lnTo>
                  <a:lnTo>
                    <a:pt x="0" y="94"/>
                  </a:lnTo>
                  <a:lnTo>
                    <a:pt x="0" y="0"/>
                  </a:lnTo>
                  <a:lnTo>
                    <a:pt x="16" y="0"/>
                  </a:lnTo>
                  <a:lnTo>
                    <a:pt x="16" y="38"/>
                  </a:lnTo>
                  <a:lnTo>
                    <a:pt x="60" y="38"/>
                  </a:lnTo>
                  <a:lnTo>
                    <a:pt x="60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5" name="Freeform 59">
              <a:extLst>
                <a:ext uri="{FF2B5EF4-FFF2-40B4-BE49-F238E27FC236}">
                  <a16:creationId xmlns:a16="http://schemas.microsoft.com/office/drawing/2014/main" id="{DCF52E9D-9834-064C-BB9A-D7C7B152FBE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99166" y="2588936"/>
              <a:ext cx="78669" cy="112044"/>
            </a:xfrm>
            <a:custGeom>
              <a:avLst/>
              <a:gdLst>
                <a:gd name="T0" fmla="*/ 66 w 66"/>
                <a:gd name="T1" fmla="*/ 80 h 94"/>
                <a:gd name="T2" fmla="*/ 66 w 66"/>
                <a:gd name="T3" fmla="*/ 94 h 94"/>
                <a:gd name="T4" fmla="*/ 0 w 66"/>
                <a:gd name="T5" fmla="*/ 94 h 94"/>
                <a:gd name="T6" fmla="*/ 0 w 66"/>
                <a:gd name="T7" fmla="*/ 0 h 94"/>
                <a:gd name="T8" fmla="*/ 64 w 66"/>
                <a:gd name="T9" fmla="*/ 0 h 94"/>
                <a:gd name="T10" fmla="*/ 64 w 66"/>
                <a:gd name="T11" fmla="*/ 14 h 94"/>
                <a:gd name="T12" fmla="*/ 16 w 66"/>
                <a:gd name="T13" fmla="*/ 14 h 94"/>
                <a:gd name="T14" fmla="*/ 16 w 66"/>
                <a:gd name="T15" fmla="*/ 38 h 94"/>
                <a:gd name="T16" fmla="*/ 54 w 66"/>
                <a:gd name="T17" fmla="*/ 38 h 94"/>
                <a:gd name="T18" fmla="*/ 54 w 66"/>
                <a:gd name="T19" fmla="*/ 52 h 94"/>
                <a:gd name="T20" fmla="*/ 16 w 66"/>
                <a:gd name="T21" fmla="*/ 52 h 94"/>
                <a:gd name="T22" fmla="*/ 16 w 66"/>
                <a:gd name="T23" fmla="*/ 80 h 94"/>
                <a:gd name="T24" fmla="*/ 66 w 66"/>
                <a:gd name="T25" fmla="*/ 8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94">
                  <a:moveTo>
                    <a:pt x="66" y="80"/>
                  </a:moveTo>
                  <a:lnTo>
                    <a:pt x="66" y="94"/>
                  </a:lnTo>
                  <a:lnTo>
                    <a:pt x="0" y="94"/>
                  </a:lnTo>
                  <a:lnTo>
                    <a:pt x="0" y="0"/>
                  </a:lnTo>
                  <a:lnTo>
                    <a:pt x="64" y="0"/>
                  </a:lnTo>
                  <a:lnTo>
                    <a:pt x="64" y="14"/>
                  </a:lnTo>
                  <a:lnTo>
                    <a:pt x="16" y="14"/>
                  </a:lnTo>
                  <a:lnTo>
                    <a:pt x="16" y="38"/>
                  </a:lnTo>
                  <a:lnTo>
                    <a:pt x="54" y="38"/>
                  </a:lnTo>
                  <a:lnTo>
                    <a:pt x="54" y="52"/>
                  </a:lnTo>
                  <a:lnTo>
                    <a:pt x="16" y="52"/>
                  </a:lnTo>
                  <a:lnTo>
                    <a:pt x="16" y="80"/>
                  </a:lnTo>
                  <a:lnTo>
                    <a:pt x="66" y="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6" name="Freeform 60">
              <a:extLst>
                <a:ext uri="{FF2B5EF4-FFF2-40B4-BE49-F238E27FC236}">
                  <a16:creationId xmlns:a16="http://schemas.microsoft.com/office/drawing/2014/main" id="{C2A2B9F6-EF82-F048-8CFD-2FC6C2C8412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46969" y="2586552"/>
              <a:ext cx="109660" cy="116812"/>
            </a:xfrm>
            <a:custGeom>
              <a:avLst/>
              <a:gdLst>
                <a:gd name="T0" fmla="*/ 38 w 46"/>
                <a:gd name="T1" fmla="*/ 14 h 49"/>
                <a:gd name="T2" fmla="*/ 24 w 46"/>
                <a:gd name="T3" fmla="*/ 7 h 49"/>
                <a:gd name="T4" fmla="*/ 7 w 46"/>
                <a:gd name="T5" fmla="*/ 24 h 49"/>
                <a:gd name="T6" fmla="*/ 24 w 46"/>
                <a:gd name="T7" fmla="*/ 41 h 49"/>
                <a:gd name="T8" fmla="*/ 39 w 46"/>
                <a:gd name="T9" fmla="*/ 33 h 49"/>
                <a:gd name="T10" fmla="*/ 46 w 46"/>
                <a:gd name="T11" fmla="*/ 35 h 49"/>
                <a:gd name="T12" fmla="*/ 24 w 46"/>
                <a:gd name="T13" fmla="*/ 49 h 49"/>
                <a:gd name="T14" fmla="*/ 0 w 46"/>
                <a:gd name="T15" fmla="*/ 24 h 49"/>
                <a:gd name="T16" fmla="*/ 24 w 46"/>
                <a:gd name="T17" fmla="*/ 0 h 49"/>
                <a:gd name="T18" fmla="*/ 45 w 46"/>
                <a:gd name="T19" fmla="*/ 12 h 49"/>
                <a:gd name="T20" fmla="*/ 38 w 46"/>
                <a:gd name="T21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49">
                  <a:moveTo>
                    <a:pt x="38" y="14"/>
                  </a:moveTo>
                  <a:cubicBezTo>
                    <a:pt x="35" y="10"/>
                    <a:pt x="30" y="7"/>
                    <a:pt x="24" y="7"/>
                  </a:cubicBezTo>
                  <a:cubicBezTo>
                    <a:pt x="14" y="7"/>
                    <a:pt x="7" y="14"/>
                    <a:pt x="7" y="24"/>
                  </a:cubicBezTo>
                  <a:cubicBezTo>
                    <a:pt x="7" y="35"/>
                    <a:pt x="15" y="41"/>
                    <a:pt x="24" y="41"/>
                  </a:cubicBezTo>
                  <a:cubicBezTo>
                    <a:pt x="30" y="41"/>
                    <a:pt x="36" y="38"/>
                    <a:pt x="39" y="33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2" y="43"/>
                    <a:pt x="34" y="49"/>
                    <a:pt x="24" y="49"/>
                  </a:cubicBezTo>
                  <a:cubicBezTo>
                    <a:pt x="11" y="49"/>
                    <a:pt x="0" y="39"/>
                    <a:pt x="0" y="24"/>
                  </a:cubicBezTo>
                  <a:cubicBezTo>
                    <a:pt x="0" y="10"/>
                    <a:pt x="11" y="0"/>
                    <a:pt x="24" y="0"/>
                  </a:cubicBezTo>
                  <a:cubicBezTo>
                    <a:pt x="33" y="0"/>
                    <a:pt x="41" y="5"/>
                    <a:pt x="45" y="12"/>
                  </a:cubicBezTo>
                  <a:lnTo>
                    <a:pt x="38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7" name="Freeform 61">
              <a:extLst>
                <a:ext uri="{FF2B5EF4-FFF2-40B4-BE49-F238E27FC236}">
                  <a16:creationId xmlns:a16="http://schemas.microsoft.com/office/drawing/2014/main" id="{2706CFC3-31D4-B044-96A3-20D3B4EBC4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673317" y="2586552"/>
              <a:ext cx="116812" cy="116812"/>
            </a:xfrm>
            <a:custGeom>
              <a:avLst/>
              <a:gdLst>
                <a:gd name="T0" fmla="*/ 24 w 49"/>
                <a:gd name="T1" fmla="*/ 0 h 49"/>
                <a:gd name="T2" fmla="*/ 49 w 49"/>
                <a:gd name="T3" fmla="*/ 24 h 49"/>
                <a:gd name="T4" fmla="*/ 24 w 49"/>
                <a:gd name="T5" fmla="*/ 49 h 49"/>
                <a:gd name="T6" fmla="*/ 0 w 49"/>
                <a:gd name="T7" fmla="*/ 24 h 49"/>
                <a:gd name="T8" fmla="*/ 24 w 49"/>
                <a:gd name="T9" fmla="*/ 0 h 49"/>
                <a:gd name="T10" fmla="*/ 24 w 49"/>
                <a:gd name="T11" fmla="*/ 41 h 49"/>
                <a:gd name="T12" fmla="*/ 41 w 49"/>
                <a:gd name="T13" fmla="*/ 24 h 49"/>
                <a:gd name="T14" fmla="*/ 24 w 49"/>
                <a:gd name="T15" fmla="*/ 7 h 49"/>
                <a:gd name="T16" fmla="*/ 8 w 49"/>
                <a:gd name="T17" fmla="*/ 24 h 49"/>
                <a:gd name="T18" fmla="*/ 24 w 49"/>
                <a:gd name="T19" fmla="*/ 41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49">
                  <a:moveTo>
                    <a:pt x="24" y="0"/>
                  </a:moveTo>
                  <a:cubicBezTo>
                    <a:pt x="38" y="0"/>
                    <a:pt x="49" y="10"/>
                    <a:pt x="49" y="24"/>
                  </a:cubicBezTo>
                  <a:cubicBezTo>
                    <a:pt x="49" y="39"/>
                    <a:pt x="38" y="49"/>
                    <a:pt x="24" y="49"/>
                  </a:cubicBezTo>
                  <a:cubicBezTo>
                    <a:pt x="11" y="49"/>
                    <a:pt x="0" y="39"/>
                    <a:pt x="0" y="24"/>
                  </a:cubicBezTo>
                  <a:cubicBezTo>
                    <a:pt x="0" y="10"/>
                    <a:pt x="11" y="0"/>
                    <a:pt x="24" y="0"/>
                  </a:cubicBezTo>
                  <a:moveTo>
                    <a:pt x="24" y="41"/>
                  </a:moveTo>
                  <a:cubicBezTo>
                    <a:pt x="34" y="41"/>
                    <a:pt x="41" y="35"/>
                    <a:pt x="41" y="24"/>
                  </a:cubicBezTo>
                  <a:cubicBezTo>
                    <a:pt x="41" y="14"/>
                    <a:pt x="34" y="7"/>
                    <a:pt x="24" y="7"/>
                  </a:cubicBezTo>
                  <a:cubicBezTo>
                    <a:pt x="15" y="7"/>
                    <a:pt x="8" y="14"/>
                    <a:pt x="8" y="24"/>
                  </a:cubicBezTo>
                  <a:cubicBezTo>
                    <a:pt x="8" y="35"/>
                    <a:pt x="15" y="41"/>
                    <a:pt x="24" y="4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8" name="Freeform 62">
              <a:extLst>
                <a:ext uri="{FF2B5EF4-FFF2-40B4-BE49-F238E27FC236}">
                  <a16:creationId xmlns:a16="http://schemas.microsoft.com/office/drawing/2014/main" id="{8B36E480-0E49-9548-8D94-C9044007CA7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813968" y="2588936"/>
              <a:ext cx="95357" cy="112044"/>
            </a:xfrm>
            <a:custGeom>
              <a:avLst/>
              <a:gdLst>
                <a:gd name="T0" fmla="*/ 40 w 40"/>
                <a:gd name="T1" fmla="*/ 0 h 47"/>
                <a:gd name="T2" fmla="*/ 40 w 40"/>
                <a:gd name="T3" fmla="*/ 47 h 47"/>
                <a:gd name="T4" fmla="*/ 33 w 40"/>
                <a:gd name="T5" fmla="*/ 47 h 47"/>
                <a:gd name="T6" fmla="*/ 16 w 40"/>
                <a:gd name="T7" fmla="*/ 24 h 47"/>
                <a:gd name="T8" fmla="*/ 8 w 40"/>
                <a:gd name="T9" fmla="*/ 12 h 47"/>
                <a:gd name="T10" fmla="*/ 7 w 40"/>
                <a:gd name="T11" fmla="*/ 12 h 47"/>
                <a:gd name="T12" fmla="*/ 8 w 40"/>
                <a:gd name="T13" fmla="*/ 27 h 47"/>
                <a:gd name="T14" fmla="*/ 8 w 40"/>
                <a:gd name="T15" fmla="*/ 47 h 47"/>
                <a:gd name="T16" fmla="*/ 0 w 40"/>
                <a:gd name="T17" fmla="*/ 47 h 47"/>
                <a:gd name="T18" fmla="*/ 0 w 40"/>
                <a:gd name="T19" fmla="*/ 0 h 47"/>
                <a:gd name="T20" fmla="*/ 7 w 40"/>
                <a:gd name="T21" fmla="*/ 0 h 47"/>
                <a:gd name="T22" fmla="*/ 24 w 40"/>
                <a:gd name="T23" fmla="*/ 23 h 47"/>
                <a:gd name="T24" fmla="*/ 32 w 40"/>
                <a:gd name="T25" fmla="*/ 34 h 47"/>
                <a:gd name="T26" fmla="*/ 32 w 40"/>
                <a:gd name="T27" fmla="*/ 34 h 47"/>
                <a:gd name="T28" fmla="*/ 32 w 40"/>
                <a:gd name="T29" fmla="*/ 20 h 47"/>
                <a:gd name="T30" fmla="*/ 32 w 40"/>
                <a:gd name="T31" fmla="*/ 0 h 47"/>
                <a:gd name="T32" fmla="*/ 40 w 40"/>
                <a:gd name="T3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0" h="47">
                  <a:moveTo>
                    <a:pt x="40" y="0"/>
                  </a:moveTo>
                  <a:cubicBezTo>
                    <a:pt x="40" y="47"/>
                    <a:pt x="40" y="47"/>
                    <a:pt x="40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2" y="18"/>
                    <a:pt x="8" y="12"/>
                    <a:pt x="8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8" y="19"/>
                    <a:pt x="8" y="27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24" y="23"/>
                    <a:pt x="24" y="23"/>
                    <a:pt x="24" y="23"/>
                  </a:cubicBezTo>
                  <a:cubicBezTo>
                    <a:pt x="28" y="28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27"/>
                    <a:pt x="32" y="2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49" name="Freeform 63">
              <a:extLst>
                <a:ext uri="{FF2B5EF4-FFF2-40B4-BE49-F238E27FC236}">
                  <a16:creationId xmlns:a16="http://schemas.microsoft.com/office/drawing/2014/main" id="{DC50E3F8-A583-A14B-A5C5-69C43C9CFA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30780" y="2588936"/>
              <a:ext cx="90589" cy="112044"/>
            </a:xfrm>
            <a:custGeom>
              <a:avLst/>
              <a:gdLst>
                <a:gd name="T0" fmla="*/ 76 w 76"/>
                <a:gd name="T1" fmla="*/ 0 h 94"/>
                <a:gd name="T2" fmla="*/ 76 w 76"/>
                <a:gd name="T3" fmla="*/ 14 h 94"/>
                <a:gd name="T4" fmla="*/ 46 w 76"/>
                <a:gd name="T5" fmla="*/ 14 h 94"/>
                <a:gd name="T6" fmla="*/ 46 w 76"/>
                <a:gd name="T7" fmla="*/ 94 h 94"/>
                <a:gd name="T8" fmla="*/ 32 w 76"/>
                <a:gd name="T9" fmla="*/ 94 h 94"/>
                <a:gd name="T10" fmla="*/ 32 w 76"/>
                <a:gd name="T11" fmla="*/ 14 h 94"/>
                <a:gd name="T12" fmla="*/ 0 w 76"/>
                <a:gd name="T13" fmla="*/ 14 h 94"/>
                <a:gd name="T14" fmla="*/ 0 w 76"/>
                <a:gd name="T15" fmla="*/ 0 h 94"/>
                <a:gd name="T16" fmla="*/ 76 w 76"/>
                <a:gd name="T17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94">
                  <a:moveTo>
                    <a:pt x="76" y="0"/>
                  </a:moveTo>
                  <a:lnTo>
                    <a:pt x="76" y="14"/>
                  </a:lnTo>
                  <a:lnTo>
                    <a:pt x="46" y="14"/>
                  </a:lnTo>
                  <a:lnTo>
                    <a:pt x="46" y="94"/>
                  </a:lnTo>
                  <a:lnTo>
                    <a:pt x="32" y="94"/>
                  </a:lnTo>
                  <a:lnTo>
                    <a:pt x="32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0" name="Freeform 64">
              <a:extLst>
                <a:ext uri="{FF2B5EF4-FFF2-40B4-BE49-F238E27FC236}">
                  <a16:creationId xmlns:a16="http://schemas.microsoft.com/office/drawing/2014/main" id="{F9F0BB13-5C1D-9342-8F4D-6699859DE0A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045208" y="2588936"/>
              <a:ext cx="83437" cy="112044"/>
            </a:xfrm>
            <a:custGeom>
              <a:avLst/>
              <a:gdLst>
                <a:gd name="T0" fmla="*/ 26 w 35"/>
                <a:gd name="T1" fmla="*/ 47 h 47"/>
                <a:gd name="T2" fmla="*/ 17 w 35"/>
                <a:gd name="T3" fmla="*/ 30 h 47"/>
                <a:gd name="T4" fmla="*/ 15 w 35"/>
                <a:gd name="T5" fmla="*/ 30 h 47"/>
                <a:gd name="T6" fmla="*/ 7 w 35"/>
                <a:gd name="T7" fmla="*/ 30 h 47"/>
                <a:gd name="T8" fmla="*/ 7 w 35"/>
                <a:gd name="T9" fmla="*/ 47 h 47"/>
                <a:gd name="T10" fmla="*/ 0 w 35"/>
                <a:gd name="T11" fmla="*/ 47 h 47"/>
                <a:gd name="T12" fmla="*/ 0 w 35"/>
                <a:gd name="T13" fmla="*/ 0 h 47"/>
                <a:gd name="T14" fmla="*/ 15 w 35"/>
                <a:gd name="T15" fmla="*/ 0 h 47"/>
                <a:gd name="T16" fmla="*/ 33 w 35"/>
                <a:gd name="T17" fmla="*/ 15 h 47"/>
                <a:gd name="T18" fmla="*/ 24 w 35"/>
                <a:gd name="T19" fmla="*/ 29 h 47"/>
                <a:gd name="T20" fmla="*/ 35 w 35"/>
                <a:gd name="T21" fmla="*/ 47 h 47"/>
                <a:gd name="T22" fmla="*/ 26 w 35"/>
                <a:gd name="T23" fmla="*/ 47 h 47"/>
                <a:gd name="T24" fmla="*/ 16 w 35"/>
                <a:gd name="T25" fmla="*/ 24 h 47"/>
                <a:gd name="T26" fmla="*/ 25 w 35"/>
                <a:gd name="T27" fmla="*/ 15 h 47"/>
                <a:gd name="T28" fmla="*/ 16 w 35"/>
                <a:gd name="T29" fmla="*/ 7 h 47"/>
                <a:gd name="T30" fmla="*/ 7 w 35"/>
                <a:gd name="T31" fmla="*/ 7 h 47"/>
                <a:gd name="T32" fmla="*/ 7 w 35"/>
                <a:gd name="T33" fmla="*/ 24 h 47"/>
                <a:gd name="T34" fmla="*/ 16 w 35"/>
                <a:gd name="T35" fmla="*/ 2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47">
                  <a:moveTo>
                    <a:pt x="26" y="47"/>
                  </a:moveTo>
                  <a:cubicBezTo>
                    <a:pt x="17" y="30"/>
                    <a:pt x="17" y="30"/>
                    <a:pt x="17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6" y="0"/>
                    <a:pt x="33" y="6"/>
                    <a:pt x="33" y="15"/>
                  </a:cubicBezTo>
                  <a:cubicBezTo>
                    <a:pt x="33" y="22"/>
                    <a:pt x="30" y="26"/>
                    <a:pt x="24" y="29"/>
                  </a:cubicBezTo>
                  <a:cubicBezTo>
                    <a:pt x="35" y="47"/>
                    <a:pt x="35" y="47"/>
                    <a:pt x="35" y="47"/>
                  </a:cubicBezTo>
                  <a:lnTo>
                    <a:pt x="26" y="47"/>
                  </a:lnTo>
                  <a:close/>
                  <a:moveTo>
                    <a:pt x="16" y="24"/>
                  </a:moveTo>
                  <a:cubicBezTo>
                    <a:pt x="22" y="24"/>
                    <a:pt x="25" y="20"/>
                    <a:pt x="25" y="15"/>
                  </a:cubicBezTo>
                  <a:cubicBezTo>
                    <a:pt x="25" y="10"/>
                    <a:pt x="22" y="7"/>
                    <a:pt x="16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24"/>
                    <a:pt x="7" y="24"/>
                    <a:pt x="7" y="24"/>
                  </a:cubicBezTo>
                  <a:lnTo>
                    <a:pt x="16" y="2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1" name="Freeform 65">
              <a:extLst>
                <a:ext uri="{FF2B5EF4-FFF2-40B4-BE49-F238E27FC236}">
                  <a16:creationId xmlns:a16="http://schemas.microsoft.com/office/drawing/2014/main" id="{77238DF3-0297-FB4A-989F-D5B875EDCD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142949" y="2588936"/>
              <a:ext cx="109660" cy="112044"/>
            </a:xfrm>
            <a:custGeom>
              <a:avLst/>
              <a:gdLst>
                <a:gd name="T0" fmla="*/ 34 w 46"/>
                <a:gd name="T1" fmla="*/ 36 h 47"/>
                <a:gd name="T2" fmla="*/ 12 w 46"/>
                <a:gd name="T3" fmla="*/ 36 h 47"/>
                <a:gd name="T4" fmla="*/ 8 w 46"/>
                <a:gd name="T5" fmla="*/ 47 h 47"/>
                <a:gd name="T6" fmla="*/ 0 w 46"/>
                <a:gd name="T7" fmla="*/ 47 h 47"/>
                <a:gd name="T8" fmla="*/ 20 w 46"/>
                <a:gd name="T9" fmla="*/ 0 h 47"/>
                <a:gd name="T10" fmla="*/ 26 w 46"/>
                <a:gd name="T11" fmla="*/ 0 h 47"/>
                <a:gd name="T12" fmla="*/ 46 w 46"/>
                <a:gd name="T13" fmla="*/ 47 h 47"/>
                <a:gd name="T14" fmla="*/ 38 w 46"/>
                <a:gd name="T15" fmla="*/ 47 h 47"/>
                <a:gd name="T16" fmla="*/ 34 w 46"/>
                <a:gd name="T17" fmla="*/ 36 h 47"/>
                <a:gd name="T18" fmla="*/ 31 w 46"/>
                <a:gd name="T19" fmla="*/ 30 h 47"/>
                <a:gd name="T20" fmla="*/ 25 w 46"/>
                <a:gd name="T21" fmla="*/ 15 h 47"/>
                <a:gd name="T22" fmla="*/ 23 w 46"/>
                <a:gd name="T23" fmla="*/ 9 h 47"/>
                <a:gd name="T24" fmla="*/ 23 w 46"/>
                <a:gd name="T25" fmla="*/ 9 h 47"/>
                <a:gd name="T26" fmla="*/ 21 w 46"/>
                <a:gd name="T27" fmla="*/ 15 h 47"/>
                <a:gd name="T28" fmla="*/ 15 w 46"/>
                <a:gd name="T29" fmla="*/ 30 h 47"/>
                <a:gd name="T30" fmla="*/ 31 w 46"/>
                <a:gd name="T31" fmla="*/ 3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6" h="47">
                  <a:moveTo>
                    <a:pt x="34" y="36"/>
                  </a:moveTo>
                  <a:cubicBezTo>
                    <a:pt x="12" y="36"/>
                    <a:pt x="12" y="36"/>
                    <a:pt x="12" y="36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8" y="47"/>
                    <a:pt x="38" y="47"/>
                    <a:pt x="38" y="47"/>
                  </a:cubicBezTo>
                  <a:lnTo>
                    <a:pt x="34" y="36"/>
                  </a:lnTo>
                  <a:close/>
                  <a:moveTo>
                    <a:pt x="31" y="30"/>
                  </a:moveTo>
                  <a:cubicBezTo>
                    <a:pt x="25" y="15"/>
                    <a:pt x="25" y="15"/>
                    <a:pt x="25" y="15"/>
                  </a:cubicBezTo>
                  <a:cubicBezTo>
                    <a:pt x="24" y="13"/>
                    <a:pt x="23" y="9"/>
                    <a:pt x="23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2" y="13"/>
                    <a:pt x="21" y="15"/>
                  </a:cubicBezTo>
                  <a:cubicBezTo>
                    <a:pt x="15" y="30"/>
                    <a:pt x="15" y="30"/>
                    <a:pt x="15" y="30"/>
                  </a:cubicBezTo>
                  <a:lnTo>
                    <a:pt x="31" y="3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2" name="Freeform 66">
              <a:extLst>
                <a:ext uri="{FF2B5EF4-FFF2-40B4-BE49-F238E27FC236}">
                  <a16:creationId xmlns:a16="http://schemas.microsoft.com/office/drawing/2014/main" id="{E2A30303-481D-7442-A171-012FD1E9AC1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62145" y="2586552"/>
              <a:ext cx="109660" cy="116812"/>
            </a:xfrm>
            <a:custGeom>
              <a:avLst/>
              <a:gdLst>
                <a:gd name="T0" fmla="*/ 37 w 46"/>
                <a:gd name="T1" fmla="*/ 14 h 49"/>
                <a:gd name="T2" fmla="*/ 24 w 46"/>
                <a:gd name="T3" fmla="*/ 7 h 49"/>
                <a:gd name="T4" fmla="*/ 7 w 46"/>
                <a:gd name="T5" fmla="*/ 24 h 49"/>
                <a:gd name="T6" fmla="*/ 24 w 46"/>
                <a:gd name="T7" fmla="*/ 41 h 49"/>
                <a:gd name="T8" fmla="*/ 38 w 46"/>
                <a:gd name="T9" fmla="*/ 33 h 49"/>
                <a:gd name="T10" fmla="*/ 46 w 46"/>
                <a:gd name="T11" fmla="*/ 35 h 49"/>
                <a:gd name="T12" fmla="*/ 24 w 46"/>
                <a:gd name="T13" fmla="*/ 49 h 49"/>
                <a:gd name="T14" fmla="*/ 0 w 46"/>
                <a:gd name="T15" fmla="*/ 24 h 49"/>
                <a:gd name="T16" fmla="*/ 24 w 46"/>
                <a:gd name="T17" fmla="*/ 0 h 49"/>
                <a:gd name="T18" fmla="*/ 45 w 46"/>
                <a:gd name="T19" fmla="*/ 12 h 49"/>
                <a:gd name="T20" fmla="*/ 37 w 46"/>
                <a:gd name="T21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49">
                  <a:moveTo>
                    <a:pt x="37" y="14"/>
                  </a:moveTo>
                  <a:cubicBezTo>
                    <a:pt x="35" y="10"/>
                    <a:pt x="29" y="7"/>
                    <a:pt x="24" y="7"/>
                  </a:cubicBezTo>
                  <a:cubicBezTo>
                    <a:pt x="14" y="7"/>
                    <a:pt x="7" y="14"/>
                    <a:pt x="7" y="24"/>
                  </a:cubicBezTo>
                  <a:cubicBezTo>
                    <a:pt x="7" y="35"/>
                    <a:pt x="14" y="41"/>
                    <a:pt x="24" y="41"/>
                  </a:cubicBezTo>
                  <a:cubicBezTo>
                    <a:pt x="30" y="41"/>
                    <a:pt x="36" y="38"/>
                    <a:pt x="38" y="33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2" y="43"/>
                    <a:pt x="33" y="49"/>
                    <a:pt x="24" y="49"/>
                  </a:cubicBezTo>
                  <a:cubicBezTo>
                    <a:pt x="10" y="49"/>
                    <a:pt x="0" y="39"/>
                    <a:pt x="0" y="24"/>
                  </a:cubicBezTo>
                  <a:cubicBezTo>
                    <a:pt x="0" y="10"/>
                    <a:pt x="10" y="0"/>
                    <a:pt x="24" y="0"/>
                  </a:cubicBezTo>
                  <a:cubicBezTo>
                    <a:pt x="33" y="0"/>
                    <a:pt x="41" y="5"/>
                    <a:pt x="45" y="12"/>
                  </a:cubicBezTo>
                  <a:lnTo>
                    <a:pt x="37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3" name="Freeform 67">
              <a:extLst>
                <a:ext uri="{FF2B5EF4-FFF2-40B4-BE49-F238E27FC236}">
                  <a16:creationId xmlns:a16="http://schemas.microsoft.com/office/drawing/2014/main" id="{E172C83E-EA5C-CC49-B8D2-EA1E7A3C1BE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383725" y="2588936"/>
              <a:ext cx="90589" cy="112044"/>
            </a:xfrm>
            <a:custGeom>
              <a:avLst/>
              <a:gdLst>
                <a:gd name="T0" fmla="*/ 76 w 76"/>
                <a:gd name="T1" fmla="*/ 0 h 94"/>
                <a:gd name="T2" fmla="*/ 76 w 76"/>
                <a:gd name="T3" fmla="*/ 14 h 94"/>
                <a:gd name="T4" fmla="*/ 46 w 76"/>
                <a:gd name="T5" fmla="*/ 14 h 94"/>
                <a:gd name="T6" fmla="*/ 46 w 76"/>
                <a:gd name="T7" fmla="*/ 94 h 94"/>
                <a:gd name="T8" fmla="*/ 30 w 76"/>
                <a:gd name="T9" fmla="*/ 94 h 94"/>
                <a:gd name="T10" fmla="*/ 30 w 76"/>
                <a:gd name="T11" fmla="*/ 14 h 94"/>
                <a:gd name="T12" fmla="*/ 0 w 76"/>
                <a:gd name="T13" fmla="*/ 14 h 94"/>
                <a:gd name="T14" fmla="*/ 0 w 76"/>
                <a:gd name="T15" fmla="*/ 0 h 94"/>
                <a:gd name="T16" fmla="*/ 76 w 76"/>
                <a:gd name="T17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94">
                  <a:moveTo>
                    <a:pt x="76" y="0"/>
                  </a:moveTo>
                  <a:lnTo>
                    <a:pt x="76" y="14"/>
                  </a:lnTo>
                  <a:lnTo>
                    <a:pt x="46" y="14"/>
                  </a:lnTo>
                  <a:lnTo>
                    <a:pt x="46" y="94"/>
                  </a:lnTo>
                  <a:lnTo>
                    <a:pt x="30" y="94"/>
                  </a:lnTo>
                  <a:lnTo>
                    <a:pt x="30" y="14"/>
                  </a:lnTo>
                  <a:lnTo>
                    <a:pt x="0" y="14"/>
                  </a:lnTo>
                  <a:lnTo>
                    <a:pt x="0" y="0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4" name="Freeform 68">
              <a:extLst>
                <a:ext uri="{FF2B5EF4-FFF2-40B4-BE49-F238E27FC236}">
                  <a16:creationId xmlns:a16="http://schemas.microsoft.com/office/drawing/2014/main" id="{25D9962D-F12C-084D-B9D7-8EA48027B6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44461" y="2100233"/>
              <a:ext cx="45294" cy="66750"/>
            </a:xfrm>
            <a:custGeom>
              <a:avLst/>
              <a:gdLst>
                <a:gd name="T0" fmla="*/ 17 w 19"/>
                <a:gd name="T1" fmla="*/ 13 h 28"/>
                <a:gd name="T2" fmla="*/ 5 w 19"/>
                <a:gd name="T3" fmla="*/ 9 h 28"/>
                <a:gd name="T4" fmla="*/ 8 w 19"/>
                <a:gd name="T5" fmla="*/ 25 h 28"/>
                <a:gd name="T6" fmla="*/ 13 w 19"/>
                <a:gd name="T7" fmla="*/ 26 h 28"/>
                <a:gd name="T8" fmla="*/ 14 w 19"/>
                <a:gd name="T9" fmla="*/ 21 h 28"/>
                <a:gd name="T10" fmla="*/ 17 w 19"/>
                <a:gd name="T11" fmla="*/ 1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8">
                  <a:moveTo>
                    <a:pt x="17" y="13"/>
                  </a:moveTo>
                  <a:cubicBezTo>
                    <a:pt x="17" y="13"/>
                    <a:pt x="12" y="0"/>
                    <a:pt x="5" y="9"/>
                  </a:cubicBezTo>
                  <a:cubicBezTo>
                    <a:pt x="5" y="9"/>
                    <a:pt x="0" y="13"/>
                    <a:pt x="8" y="25"/>
                  </a:cubicBezTo>
                  <a:cubicBezTo>
                    <a:pt x="8" y="25"/>
                    <a:pt x="10" y="28"/>
                    <a:pt x="13" y="26"/>
                  </a:cubicBezTo>
                  <a:cubicBezTo>
                    <a:pt x="13" y="26"/>
                    <a:pt x="16" y="26"/>
                    <a:pt x="14" y="21"/>
                  </a:cubicBezTo>
                  <a:cubicBezTo>
                    <a:pt x="14" y="21"/>
                    <a:pt x="19" y="21"/>
                    <a:pt x="17" y="1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5" name="Freeform 69">
              <a:extLst>
                <a:ext uri="{FF2B5EF4-FFF2-40B4-BE49-F238E27FC236}">
                  <a16:creationId xmlns:a16="http://schemas.microsoft.com/office/drawing/2014/main" id="{D6286ED1-FC25-B644-9F17-E7567A42D43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84348" y="2088313"/>
              <a:ext cx="45294" cy="64366"/>
            </a:xfrm>
            <a:custGeom>
              <a:avLst/>
              <a:gdLst>
                <a:gd name="T0" fmla="*/ 16 w 19"/>
                <a:gd name="T1" fmla="*/ 12 h 27"/>
                <a:gd name="T2" fmla="*/ 4 w 19"/>
                <a:gd name="T3" fmla="*/ 8 h 27"/>
                <a:gd name="T4" fmla="*/ 8 w 19"/>
                <a:gd name="T5" fmla="*/ 24 h 27"/>
                <a:gd name="T6" fmla="*/ 12 w 19"/>
                <a:gd name="T7" fmla="*/ 26 h 27"/>
                <a:gd name="T8" fmla="*/ 14 w 19"/>
                <a:gd name="T9" fmla="*/ 21 h 27"/>
                <a:gd name="T10" fmla="*/ 16 w 19"/>
                <a:gd name="T11" fmla="*/ 1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27">
                  <a:moveTo>
                    <a:pt x="16" y="12"/>
                  </a:moveTo>
                  <a:cubicBezTo>
                    <a:pt x="16" y="12"/>
                    <a:pt x="12" y="0"/>
                    <a:pt x="4" y="8"/>
                  </a:cubicBezTo>
                  <a:cubicBezTo>
                    <a:pt x="4" y="8"/>
                    <a:pt x="0" y="12"/>
                    <a:pt x="8" y="24"/>
                  </a:cubicBezTo>
                  <a:cubicBezTo>
                    <a:pt x="8" y="24"/>
                    <a:pt x="10" y="27"/>
                    <a:pt x="12" y="26"/>
                  </a:cubicBezTo>
                  <a:cubicBezTo>
                    <a:pt x="12" y="26"/>
                    <a:pt x="16" y="25"/>
                    <a:pt x="14" y="21"/>
                  </a:cubicBezTo>
                  <a:cubicBezTo>
                    <a:pt x="14" y="21"/>
                    <a:pt x="19" y="20"/>
                    <a:pt x="16" y="1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6" name="Freeform 70">
              <a:extLst>
                <a:ext uri="{FF2B5EF4-FFF2-40B4-BE49-F238E27FC236}">
                  <a16:creationId xmlns:a16="http://schemas.microsoft.com/office/drawing/2014/main" id="{C6216617-F58E-1343-931E-DF30C4C1FA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97049" y="2076393"/>
              <a:ext cx="1022701" cy="488703"/>
            </a:xfrm>
            <a:custGeom>
              <a:avLst/>
              <a:gdLst>
                <a:gd name="T0" fmla="*/ 406 w 429"/>
                <a:gd name="T1" fmla="*/ 144 h 205"/>
                <a:gd name="T2" fmla="*/ 377 w 429"/>
                <a:gd name="T3" fmla="*/ 95 h 205"/>
                <a:gd name="T4" fmla="*/ 429 w 429"/>
                <a:gd name="T5" fmla="*/ 20 h 205"/>
                <a:gd name="T6" fmla="*/ 397 w 429"/>
                <a:gd name="T7" fmla="*/ 31 h 205"/>
                <a:gd name="T8" fmla="*/ 368 w 429"/>
                <a:gd name="T9" fmla="*/ 93 h 205"/>
                <a:gd name="T10" fmla="*/ 275 w 429"/>
                <a:gd name="T11" fmla="*/ 150 h 205"/>
                <a:gd name="T12" fmla="*/ 235 w 429"/>
                <a:gd name="T13" fmla="*/ 134 h 205"/>
                <a:gd name="T14" fmla="*/ 253 w 429"/>
                <a:gd name="T15" fmla="*/ 122 h 205"/>
                <a:gd name="T16" fmla="*/ 259 w 429"/>
                <a:gd name="T17" fmla="*/ 105 h 205"/>
                <a:gd name="T18" fmla="*/ 228 w 429"/>
                <a:gd name="T19" fmla="*/ 123 h 205"/>
                <a:gd name="T20" fmla="*/ 228 w 429"/>
                <a:gd name="T21" fmla="*/ 130 h 205"/>
                <a:gd name="T22" fmla="*/ 183 w 429"/>
                <a:gd name="T23" fmla="*/ 143 h 205"/>
                <a:gd name="T24" fmla="*/ 79 w 429"/>
                <a:gd name="T25" fmla="*/ 102 h 205"/>
                <a:gd name="T26" fmla="*/ 132 w 429"/>
                <a:gd name="T27" fmla="*/ 47 h 205"/>
                <a:gd name="T28" fmla="*/ 121 w 429"/>
                <a:gd name="T29" fmla="*/ 29 h 205"/>
                <a:gd name="T30" fmla="*/ 17 w 429"/>
                <a:gd name="T31" fmla="*/ 143 h 205"/>
                <a:gd name="T32" fmla="*/ 23 w 429"/>
                <a:gd name="T33" fmla="*/ 198 h 205"/>
                <a:gd name="T34" fmla="*/ 64 w 429"/>
                <a:gd name="T35" fmla="*/ 117 h 205"/>
                <a:gd name="T36" fmla="*/ 69 w 429"/>
                <a:gd name="T37" fmla="*/ 108 h 205"/>
                <a:gd name="T38" fmla="*/ 99 w 429"/>
                <a:gd name="T39" fmla="*/ 130 h 205"/>
                <a:gd name="T40" fmla="*/ 227 w 429"/>
                <a:gd name="T41" fmla="*/ 138 h 205"/>
                <a:gd name="T42" fmla="*/ 307 w 429"/>
                <a:gd name="T43" fmla="*/ 145 h 205"/>
                <a:gd name="T44" fmla="*/ 368 w 429"/>
                <a:gd name="T45" fmla="*/ 102 h 205"/>
                <a:gd name="T46" fmla="*/ 379 w 429"/>
                <a:gd name="T47" fmla="*/ 136 h 205"/>
                <a:gd name="T48" fmla="*/ 404 w 429"/>
                <a:gd name="T49" fmla="*/ 150 h 205"/>
                <a:gd name="T50" fmla="*/ 406 w 429"/>
                <a:gd name="T51" fmla="*/ 144 h 205"/>
                <a:gd name="T52" fmla="*/ 380 w 429"/>
                <a:gd name="T53" fmla="*/ 76 h 205"/>
                <a:gd name="T54" fmla="*/ 417 w 429"/>
                <a:gd name="T55" fmla="*/ 23 h 205"/>
                <a:gd name="T56" fmla="*/ 410 w 429"/>
                <a:gd name="T57" fmla="*/ 47 h 205"/>
                <a:gd name="T58" fmla="*/ 378 w 429"/>
                <a:gd name="T59" fmla="*/ 84 h 205"/>
                <a:gd name="T60" fmla="*/ 380 w 429"/>
                <a:gd name="T61" fmla="*/ 76 h 205"/>
                <a:gd name="T62" fmla="*/ 237 w 429"/>
                <a:gd name="T63" fmla="*/ 123 h 205"/>
                <a:gd name="T64" fmla="*/ 253 w 429"/>
                <a:gd name="T65" fmla="*/ 111 h 205"/>
                <a:gd name="T66" fmla="*/ 236 w 429"/>
                <a:gd name="T67" fmla="*/ 125 h 205"/>
                <a:gd name="T68" fmla="*/ 237 w 429"/>
                <a:gd name="T69" fmla="*/ 123 h 205"/>
                <a:gd name="T70" fmla="*/ 69 w 429"/>
                <a:gd name="T71" fmla="*/ 95 h 205"/>
                <a:gd name="T72" fmla="*/ 60 w 429"/>
                <a:gd name="T73" fmla="*/ 88 h 205"/>
                <a:gd name="T74" fmla="*/ 58 w 429"/>
                <a:gd name="T75" fmla="*/ 97 h 205"/>
                <a:gd name="T76" fmla="*/ 57 w 429"/>
                <a:gd name="T77" fmla="*/ 112 h 205"/>
                <a:gd name="T78" fmla="*/ 57 w 429"/>
                <a:gd name="T79" fmla="*/ 112 h 205"/>
                <a:gd name="T80" fmla="*/ 31 w 429"/>
                <a:gd name="T81" fmla="*/ 181 h 205"/>
                <a:gd name="T82" fmla="*/ 22 w 429"/>
                <a:gd name="T83" fmla="*/ 187 h 205"/>
                <a:gd name="T84" fmla="*/ 25 w 429"/>
                <a:gd name="T85" fmla="*/ 149 h 205"/>
                <a:gd name="T86" fmla="*/ 110 w 429"/>
                <a:gd name="T87" fmla="*/ 40 h 205"/>
                <a:gd name="T88" fmla="*/ 122 w 429"/>
                <a:gd name="T89" fmla="*/ 49 h 205"/>
                <a:gd name="T90" fmla="*/ 69 w 429"/>
                <a:gd name="T91" fmla="*/ 9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29" h="205">
                  <a:moveTo>
                    <a:pt x="406" y="144"/>
                  </a:moveTo>
                  <a:cubicBezTo>
                    <a:pt x="379" y="136"/>
                    <a:pt x="375" y="112"/>
                    <a:pt x="377" y="95"/>
                  </a:cubicBezTo>
                  <a:cubicBezTo>
                    <a:pt x="424" y="52"/>
                    <a:pt x="429" y="20"/>
                    <a:pt x="429" y="20"/>
                  </a:cubicBezTo>
                  <a:cubicBezTo>
                    <a:pt x="426" y="0"/>
                    <a:pt x="397" y="31"/>
                    <a:pt x="397" y="31"/>
                  </a:cubicBezTo>
                  <a:cubicBezTo>
                    <a:pt x="377" y="56"/>
                    <a:pt x="370" y="77"/>
                    <a:pt x="368" y="93"/>
                  </a:cubicBezTo>
                  <a:cubicBezTo>
                    <a:pt x="318" y="141"/>
                    <a:pt x="275" y="150"/>
                    <a:pt x="275" y="150"/>
                  </a:cubicBezTo>
                  <a:cubicBezTo>
                    <a:pt x="253" y="157"/>
                    <a:pt x="237" y="147"/>
                    <a:pt x="235" y="134"/>
                  </a:cubicBezTo>
                  <a:cubicBezTo>
                    <a:pt x="247" y="128"/>
                    <a:pt x="253" y="122"/>
                    <a:pt x="253" y="122"/>
                  </a:cubicBezTo>
                  <a:cubicBezTo>
                    <a:pt x="267" y="112"/>
                    <a:pt x="259" y="105"/>
                    <a:pt x="259" y="105"/>
                  </a:cubicBezTo>
                  <a:cubicBezTo>
                    <a:pt x="240" y="87"/>
                    <a:pt x="228" y="123"/>
                    <a:pt x="228" y="123"/>
                  </a:cubicBezTo>
                  <a:cubicBezTo>
                    <a:pt x="228" y="126"/>
                    <a:pt x="228" y="128"/>
                    <a:pt x="228" y="130"/>
                  </a:cubicBezTo>
                  <a:cubicBezTo>
                    <a:pt x="204" y="142"/>
                    <a:pt x="183" y="143"/>
                    <a:pt x="183" y="143"/>
                  </a:cubicBezTo>
                  <a:cubicBezTo>
                    <a:pt x="113" y="141"/>
                    <a:pt x="79" y="102"/>
                    <a:pt x="79" y="102"/>
                  </a:cubicBezTo>
                  <a:cubicBezTo>
                    <a:pt x="117" y="82"/>
                    <a:pt x="132" y="47"/>
                    <a:pt x="132" y="47"/>
                  </a:cubicBezTo>
                  <a:cubicBezTo>
                    <a:pt x="138" y="28"/>
                    <a:pt x="121" y="29"/>
                    <a:pt x="121" y="29"/>
                  </a:cubicBezTo>
                  <a:cubicBezTo>
                    <a:pt x="59" y="36"/>
                    <a:pt x="17" y="143"/>
                    <a:pt x="17" y="143"/>
                  </a:cubicBezTo>
                  <a:cubicBezTo>
                    <a:pt x="0" y="191"/>
                    <a:pt x="23" y="198"/>
                    <a:pt x="23" y="198"/>
                  </a:cubicBezTo>
                  <a:cubicBezTo>
                    <a:pt x="42" y="205"/>
                    <a:pt x="64" y="117"/>
                    <a:pt x="64" y="117"/>
                  </a:cubicBezTo>
                  <a:cubicBezTo>
                    <a:pt x="65" y="105"/>
                    <a:pt x="69" y="108"/>
                    <a:pt x="69" y="108"/>
                  </a:cubicBezTo>
                  <a:cubicBezTo>
                    <a:pt x="71" y="113"/>
                    <a:pt x="99" y="130"/>
                    <a:pt x="99" y="130"/>
                  </a:cubicBezTo>
                  <a:cubicBezTo>
                    <a:pt x="157" y="160"/>
                    <a:pt x="202" y="150"/>
                    <a:pt x="227" y="138"/>
                  </a:cubicBezTo>
                  <a:cubicBezTo>
                    <a:pt x="231" y="184"/>
                    <a:pt x="307" y="145"/>
                    <a:pt x="307" y="145"/>
                  </a:cubicBezTo>
                  <a:cubicBezTo>
                    <a:pt x="332" y="130"/>
                    <a:pt x="352" y="116"/>
                    <a:pt x="368" y="102"/>
                  </a:cubicBezTo>
                  <a:cubicBezTo>
                    <a:pt x="369" y="123"/>
                    <a:pt x="379" y="136"/>
                    <a:pt x="379" y="136"/>
                  </a:cubicBezTo>
                  <a:cubicBezTo>
                    <a:pt x="396" y="154"/>
                    <a:pt x="404" y="150"/>
                    <a:pt x="404" y="150"/>
                  </a:cubicBezTo>
                  <a:cubicBezTo>
                    <a:pt x="410" y="146"/>
                    <a:pt x="406" y="144"/>
                    <a:pt x="406" y="144"/>
                  </a:cubicBezTo>
                  <a:moveTo>
                    <a:pt x="380" y="76"/>
                  </a:moveTo>
                  <a:cubicBezTo>
                    <a:pt x="402" y="28"/>
                    <a:pt x="417" y="23"/>
                    <a:pt x="417" y="23"/>
                  </a:cubicBezTo>
                  <a:cubicBezTo>
                    <a:pt x="428" y="19"/>
                    <a:pt x="410" y="47"/>
                    <a:pt x="410" y="47"/>
                  </a:cubicBezTo>
                  <a:cubicBezTo>
                    <a:pt x="399" y="61"/>
                    <a:pt x="389" y="73"/>
                    <a:pt x="378" y="84"/>
                  </a:cubicBezTo>
                  <a:cubicBezTo>
                    <a:pt x="379" y="79"/>
                    <a:pt x="380" y="76"/>
                    <a:pt x="380" y="76"/>
                  </a:cubicBezTo>
                  <a:moveTo>
                    <a:pt x="237" y="123"/>
                  </a:moveTo>
                  <a:cubicBezTo>
                    <a:pt x="246" y="106"/>
                    <a:pt x="253" y="111"/>
                    <a:pt x="253" y="111"/>
                  </a:cubicBezTo>
                  <a:cubicBezTo>
                    <a:pt x="248" y="116"/>
                    <a:pt x="242" y="121"/>
                    <a:pt x="236" y="125"/>
                  </a:cubicBezTo>
                  <a:cubicBezTo>
                    <a:pt x="237" y="124"/>
                    <a:pt x="237" y="123"/>
                    <a:pt x="237" y="123"/>
                  </a:cubicBezTo>
                  <a:moveTo>
                    <a:pt x="69" y="95"/>
                  </a:moveTo>
                  <a:cubicBezTo>
                    <a:pt x="69" y="95"/>
                    <a:pt x="72" y="79"/>
                    <a:pt x="60" y="88"/>
                  </a:cubicBezTo>
                  <a:cubicBezTo>
                    <a:pt x="60" y="88"/>
                    <a:pt x="54" y="91"/>
                    <a:pt x="58" y="97"/>
                  </a:cubicBezTo>
                  <a:cubicBezTo>
                    <a:pt x="58" y="97"/>
                    <a:pt x="48" y="97"/>
                    <a:pt x="57" y="112"/>
                  </a:cubicBezTo>
                  <a:cubicBezTo>
                    <a:pt x="57" y="112"/>
                    <a:pt x="57" y="112"/>
                    <a:pt x="57" y="112"/>
                  </a:cubicBezTo>
                  <a:cubicBezTo>
                    <a:pt x="57" y="112"/>
                    <a:pt x="45" y="156"/>
                    <a:pt x="31" y="181"/>
                  </a:cubicBezTo>
                  <a:cubicBezTo>
                    <a:pt x="31" y="181"/>
                    <a:pt x="25" y="194"/>
                    <a:pt x="22" y="187"/>
                  </a:cubicBezTo>
                  <a:cubicBezTo>
                    <a:pt x="22" y="187"/>
                    <a:pt x="17" y="177"/>
                    <a:pt x="25" y="149"/>
                  </a:cubicBezTo>
                  <a:cubicBezTo>
                    <a:pt x="25" y="149"/>
                    <a:pt x="51" y="59"/>
                    <a:pt x="110" y="40"/>
                  </a:cubicBezTo>
                  <a:cubicBezTo>
                    <a:pt x="110" y="40"/>
                    <a:pt x="133" y="31"/>
                    <a:pt x="122" y="49"/>
                  </a:cubicBezTo>
                  <a:cubicBezTo>
                    <a:pt x="122" y="49"/>
                    <a:pt x="95" y="93"/>
                    <a:pt x="69" y="9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7" name="Freeform 71">
              <a:extLst>
                <a:ext uri="{FF2B5EF4-FFF2-40B4-BE49-F238E27FC236}">
                  <a16:creationId xmlns:a16="http://schemas.microsoft.com/office/drawing/2014/main" id="{F88D772A-A05D-DE4E-817B-D77A92956C9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86375" y="2112152"/>
              <a:ext cx="1399360" cy="407650"/>
            </a:xfrm>
            <a:custGeom>
              <a:avLst/>
              <a:gdLst>
                <a:gd name="T0" fmla="*/ 518 w 587"/>
                <a:gd name="T1" fmla="*/ 69 h 171"/>
                <a:gd name="T2" fmla="*/ 511 w 587"/>
                <a:gd name="T3" fmla="*/ 62 h 171"/>
                <a:gd name="T4" fmla="*/ 432 w 587"/>
                <a:gd name="T5" fmla="*/ 47 h 171"/>
                <a:gd name="T6" fmla="*/ 407 w 587"/>
                <a:gd name="T7" fmla="*/ 45 h 171"/>
                <a:gd name="T8" fmla="*/ 395 w 587"/>
                <a:gd name="T9" fmla="*/ 52 h 171"/>
                <a:gd name="T10" fmla="*/ 407 w 587"/>
                <a:gd name="T11" fmla="*/ 57 h 171"/>
                <a:gd name="T12" fmla="*/ 441 w 587"/>
                <a:gd name="T13" fmla="*/ 71 h 171"/>
                <a:gd name="T14" fmla="*/ 407 w 587"/>
                <a:gd name="T15" fmla="*/ 89 h 171"/>
                <a:gd name="T16" fmla="*/ 380 w 587"/>
                <a:gd name="T17" fmla="*/ 79 h 171"/>
                <a:gd name="T18" fmla="*/ 381 w 587"/>
                <a:gd name="T19" fmla="*/ 69 h 171"/>
                <a:gd name="T20" fmla="*/ 377 w 587"/>
                <a:gd name="T21" fmla="*/ 63 h 171"/>
                <a:gd name="T22" fmla="*/ 370 w 587"/>
                <a:gd name="T23" fmla="*/ 67 h 171"/>
                <a:gd name="T24" fmla="*/ 297 w 587"/>
                <a:gd name="T25" fmla="*/ 89 h 171"/>
                <a:gd name="T26" fmla="*/ 289 w 587"/>
                <a:gd name="T27" fmla="*/ 61 h 171"/>
                <a:gd name="T28" fmla="*/ 290 w 587"/>
                <a:gd name="T29" fmla="*/ 46 h 171"/>
                <a:gd name="T30" fmla="*/ 285 w 587"/>
                <a:gd name="T31" fmla="*/ 53 h 171"/>
                <a:gd name="T32" fmla="*/ 201 w 587"/>
                <a:gd name="T33" fmla="*/ 107 h 171"/>
                <a:gd name="T34" fmla="*/ 199 w 587"/>
                <a:gd name="T35" fmla="*/ 66 h 171"/>
                <a:gd name="T36" fmla="*/ 232 w 587"/>
                <a:gd name="T37" fmla="*/ 31 h 171"/>
                <a:gd name="T38" fmla="*/ 279 w 587"/>
                <a:gd name="T39" fmla="*/ 6 h 171"/>
                <a:gd name="T40" fmla="*/ 281 w 587"/>
                <a:gd name="T41" fmla="*/ 2 h 171"/>
                <a:gd name="T42" fmla="*/ 281 w 587"/>
                <a:gd name="T43" fmla="*/ 2 h 171"/>
                <a:gd name="T44" fmla="*/ 272 w 587"/>
                <a:gd name="T45" fmla="*/ 2 h 171"/>
                <a:gd name="T46" fmla="*/ 233 w 587"/>
                <a:gd name="T47" fmla="*/ 21 h 171"/>
                <a:gd name="T48" fmla="*/ 227 w 587"/>
                <a:gd name="T49" fmla="*/ 9 h 171"/>
                <a:gd name="T50" fmla="*/ 195 w 587"/>
                <a:gd name="T51" fmla="*/ 55 h 171"/>
                <a:gd name="T52" fmla="*/ 100 w 587"/>
                <a:gd name="T53" fmla="*/ 116 h 171"/>
                <a:gd name="T54" fmla="*/ 88 w 587"/>
                <a:gd name="T55" fmla="*/ 83 h 171"/>
                <a:gd name="T56" fmla="*/ 83 w 587"/>
                <a:gd name="T57" fmla="*/ 79 h 171"/>
                <a:gd name="T58" fmla="*/ 73 w 587"/>
                <a:gd name="T59" fmla="*/ 86 h 171"/>
                <a:gd name="T60" fmla="*/ 58 w 587"/>
                <a:gd name="T61" fmla="*/ 101 h 171"/>
                <a:gd name="T62" fmla="*/ 62 w 587"/>
                <a:gd name="T63" fmla="*/ 65 h 171"/>
                <a:gd name="T64" fmla="*/ 17 w 587"/>
                <a:gd name="T65" fmla="*/ 87 h 171"/>
                <a:gd name="T66" fmla="*/ 14 w 587"/>
                <a:gd name="T67" fmla="*/ 123 h 171"/>
                <a:gd name="T68" fmla="*/ 79 w 587"/>
                <a:gd name="T69" fmla="*/ 91 h 171"/>
                <a:gd name="T70" fmla="*/ 81 w 587"/>
                <a:gd name="T71" fmla="*/ 90 h 171"/>
                <a:gd name="T72" fmla="*/ 119 w 587"/>
                <a:gd name="T73" fmla="*/ 122 h 171"/>
                <a:gd name="T74" fmla="*/ 184 w 587"/>
                <a:gd name="T75" fmla="*/ 77 h 171"/>
                <a:gd name="T76" fmla="*/ 277 w 587"/>
                <a:gd name="T77" fmla="*/ 72 h 171"/>
                <a:gd name="T78" fmla="*/ 332 w 587"/>
                <a:gd name="T79" fmla="*/ 97 h 171"/>
                <a:gd name="T80" fmla="*/ 371 w 587"/>
                <a:gd name="T81" fmla="*/ 78 h 171"/>
                <a:gd name="T82" fmla="*/ 412 w 587"/>
                <a:gd name="T83" fmla="*/ 99 h 171"/>
                <a:gd name="T84" fmla="*/ 446 w 587"/>
                <a:gd name="T85" fmla="*/ 80 h 171"/>
                <a:gd name="T86" fmla="*/ 437 w 587"/>
                <a:gd name="T87" fmla="*/ 56 h 171"/>
                <a:gd name="T88" fmla="*/ 506 w 587"/>
                <a:gd name="T89" fmla="*/ 77 h 171"/>
                <a:gd name="T90" fmla="*/ 502 w 587"/>
                <a:gd name="T91" fmla="*/ 98 h 171"/>
                <a:gd name="T92" fmla="*/ 519 w 587"/>
                <a:gd name="T93" fmla="*/ 77 h 171"/>
                <a:gd name="T94" fmla="*/ 564 w 587"/>
                <a:gd name="T95" fmla="*/ 59 h 171"/>
                <a:gd name="T96" fmla="*/ 560 w 587"/>
                <a:gd name="T97" fmla="*/ 84 h 171"/>
                <a:gd name="T98" fmla="*/ 556 w 587"/>
                <a:gd name="T99" fmla="*/ 98 h 171"/>
                <a:gd name="T100" fmla="*/ 573 w 587"/>
                <a:gd name="T101" fmla="*/ 51 h 171"/>
                <a:gd name="T102" fmla="*/ 518 w 587"/>
                <a:gd name="T103" fmla="*/ 69 h 171"/>
                <a:gd name="T104" fmla="*/ 20 w 587"/>
                <a:gd name="T105" fmla="*/ 105 h 171"/>
                <a:gd name="T106" fmla="*/ 45 w 587"/>
                <a:gd name="T107" fmla="*/ 73 h 171"/>
                <a:gd name="T108" fmla="*/ 49 w 587"/>
                <a:gd name="T109" fmla="*/ 105 h 171"/>
                <a:gd name="T110" fmla="*/ 20 w 587"/>
                <a:gd name="T111" fmla="*/ 105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87" h="171">
                  <a:moveTo>
                    <a:pt x="518" y="69"/>
                  </a:moveTo>
                  <a:cubicBezTo>
                    <a:pt x="518" y="69"/>
                    <a:pt x="516" y="71"/>
                    <a:pt x="511" y="62"/>
                  </a:cubicBezTo>
                  <a:cubicBezTo>
                    <a:pt x="511" y="62"/>
                    <a:pt x="500" y="42"/>
                    <a:pt x="432" y="47"/>
                  </a:cubicBezTo>
                  <a:cubicBezTo>
                    <a:pt x="432" y="47"/>
                    <a:pt x="418" y="47"/>
                    <a:pt x="407" y="45"/>
                  </a:cubicBezTo>
                  <a:cubicBezTo>
                    <a:pt x="407" y="45"/>
                    <a:pt x="396" y="43"/>
                    <a:pt x="395" y="52"/>
                  </a:cubicBezTo>
                  <a:cubicBezTo>
                    <a:pt x="395" y="52"/>
                    <a:pt x="394" y="57"/>
                    <a:pt x="407" y="57"/>
                  </a:cubicBezTo>
                  <a:cubicBezTo>
                    <a:pt x="407" y="57"/>
                    <a:pt x="440" y="52"/>
                    <a:pt x="441" y="71"/>
                  </a:cubicBezTo>
                  <a:cubicBezTo>
                    <a:pt x="441" y="71"/>
                    <a:pt x="441" y="87"/>
                    <a:pt x="407" y="89"/>
                  </a:cubicBezTo>
                  <a:cubicBezTo>
                    <a:pt x="407" y="89"/>
                    <a:pt x="385" y="90"/>
                    <a:pt x="380" y="79"/>
                  </a:cubicBezTo>
                  <a:cubicBezTo>
                    <a:pt x="380" y="79"/>
                    <a:pt x="379" y="77"/>
                    <a:pt x="381" y="69"/>
                  </a:cubicBezTo>
                  <a:cubicBezTo>
                    <a:pt x="381" y="69"/>
                    <a:pt x="383" y="63"/>
                    <a:pt x="377" y="63"/>
                  </a:cubicBezTo>
                  <a:cubicBezTo>
                    <a:pt x="377" y="63"/>
                    <a:pt x="373" y="60"/>
                    <a:pt x="370" y="67"/>
                  </a:cubicBezTo>
                  <a:cubicBezTo>
                    <a:pt x="370" y="67"/>
                    <a:pt x="330" y="99"/>
                    <a:pt x="297" y="89"/>
                  </a:cubicBezTo>
                  <a:cubicBezTo>
                    <a:pt x="297" y="89"/>
                    <a:pt x="281" y="84"/>
                    <a:pt x="289" y="61"/>
                  </a:cubicBezTo>
                  <a:cubicBezTo>
                    <a:pt x="289" y="61"/>
                    <a:pt x="298" y="46"/>
                    <a:pt x="290" y="46"/>
                  </a:cubicBezTo>
                  <a:cubicBezTo>
                    <a:pt x="290" y="46"/>
                    <a:pt x="286" y="45"/>
                    <a:pt x="285" y="53"/>
                  </a:cubicBezTo>
                  <a:cubicBezTo>
                    <a:pt x="285" y="53"/>
                    <a:pt x="243" y="106"/>
                    <a:pt x="201" y="107"/>
                  </a:cubicBezTo>
                  <a:cubicBezTo>
                    <a:pt x="201" y="107"/>
                    <a:pt x="177" y="110"/>
                    <a:pt x="199" y="66"/>
                  </a:cubicBezTo>
                  <a:cubicBezTo>
                    <a:pt x="199" y="66"/>
                    <a:pt x="212" y="43"/>
                    <a:pt x="232" y="31"/>
                  </a:cubicBezTo>
                  <a:cubicBezTo>
                    <a:pt x="232" y="31"/>
                    <a:pt x="278" y="7"/>
                    <a:pt x="279" y="6"/>
                  </a:cubicBezTo>
                  <a:cubicBezTo>
                    <a:pt x="280" y="5"/>
                    <a:pt x="283" y="4"/>
                    <a:pt x="281" y="2"/>
                  </a:cubicBezTo>
                  <a:cubicBezTo>
                    <a:pt x="281" y="2"/>
                    <a:pt x="281" y="2"/>
                    <a:pt x="281" y="2"/>
                  </a:cubicBezTo>
                  <a:cubicBezTo>
                    <a:pt x="281" y="2"/>
                    <a:pt x="277" y="0"/>
                    <a:pt x="272" y="2"/>
                  </a:cubicBezTo>
                  <a:cubicBezTo>
                    <a:pt x="233" y="21"/>
                    <a:pt x="233" y="21"/>
                    <a:pt x="233" y="21"/>
                  </a:cubicBezTo>
                  <a:cubicBezTo>
                    <a:pt x="233" y="21"/>
                    <a:pt x="238" y="4"/>
                    <a:pt x="227" y="9"/>
                  </a:cubicBezTo>
                  <a:cubicBezTo>
                    <a:pt x="227" y="9"/>
                    <a:pt x="212" y="22"/>
                    <a:pt x="195" y="55"/>
                  </a:cubicBezTo>
                  <a:cubicBezTo>
                    <a:pt x="195" y="55"/>
                    <a:pt x="131" y="120"/>
                    <a:pt x="100" y="116"/>
                  </a:cubicBezTo>
                  <a:cubicBezTo>
                    <a:pt x="100" y="116"/>
                    <a:pt x="80" y="117"/>
                    <a:pt x="88" y="83"/>
                  </a:cubicBezTo>
                  <a:cubicBezTo>
                    <a:pt x="88" y="83"/>
                    <a:pt x="89" y="80"/>
                    <a:pt x="83" y="79"/>
                  </a:cubicBezTo>
                  <a:cubicBezTo>
                    <a:pt x="83" y="79"/>
                    <a:pt x="79" y="77"/>
                    <a:pt x="73" y="86"/>
                  </a:cubicBezTo>
                  <a:cubicBezTo>
                    <a:pt x="73" y="86"/>
                    <a:pt x="69" y="94"/>
                    <a:pt x="58" y="101"/>
                  </a:cubicBezTo>
                  <a:cubicBezTo>
                    <a:pt x="58" y="101"/>
                    <a:pt x="77" y="79"/>
                    <a:pt x="62" y="65"/>
                  </a:cubicBezTo>
                  <a:cubicBezTo>
                    <a:pt x="62" y="65"/>
                    <a:pt x="44" y="49"/>
                    <a:pt x="17" y="87"/>
                  </a:cubicBezTo>
                  <a:cubicBezTo>
                    <a:pt x="17" y="87"/>
                    <a:pt x="0" y="113"/>
                    <a:pt x="14" y="123"/>
                  </a:cubicBezTo>
                  <a:cubicBezTo>
                    <a:pt x="14" y="123"/>
                    <a:pt x="29" y="136"/>
                    <a:pt x="79" y="91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66" y="139"/>
                    <a:pt x="119" y="122"/>
                  </a:cubicBezTo>
                  <a:cubicBezTo>
                    <a:pt x="119" y="122"/>
                    <a:pt x="152" y="109"/>
                    <a:pt x="184" y="77"/>
                  </a:cubicBezTo>
                  <a:cubicBezTo>
                    <a:pt x="184" y="77"/>
                    <a:pt x="157" y="171"/>
                    <a:pt x="277" y="72"/>
                  </a:cubicBezTo>
                  <a:cubicBezTo>
                    <a:pt x="277" y="72"/>
                    <a:pt x="270" y="111"/>
                    <a:pt x="332" y="97"/>
                  </a:cubicBezTo>
                  <a:cubicBezTo>
                    <a:pt x="332" y="97"/>
                    <a:pt x="355" y="90"/>
                    <a:pt x="371" y="78"/>
                  </a:cubicBezTo>
                  <a:cubicBezTo>
                    <a:pt x="371" y="78"/>
                    <a:pt x="372" y="101"/>
                    <a:pt x="412" y="99"/>
                  </a:cubicBezTo>
                  <a:cubicBezTo>
                    <a:pt x="412" y="99"/>
                    <a:pt x="435" y="99"/>
                    <a:pt x="446" y="80"/>
                  </a:cubicBezTo>
                  <a:cubicBezTo>
                    <a:pt x="446" y="80"/>
                    <a:pt x="454" y="64"/>
                    <a:pt x="437" y="56"/>
                  </a:cubicBezTo>
                  <a:cubicBezTo>
                    <a:pt x="437" y="56"/>
                    <a:pt x="515" y="54"/>
                    <a:pt x="506" y="77"/>
                  </a:cubicBezTo>
                  <a:cubicBezTo>
                    <a:pt x="506" y="77"/>
                    <a:pt x="490" y="100"/>
                    <a:pt x="502" y="98"/>
                  </a:cubicBezTo>
                  <a:cubicBezTo>
                    <a:pt x="502" y="98"/>
                    <a:pt x="508" y="98"/>
                    <a:pt x="519" y="77"/>
                  </a:cubicBezTo>
                  <a:cubicBezTo>
                    <a:pt x="519" y="77"/>
                    <a:pt x="545" y="46"/>
                    <a:pt x="564" y="59"/>
                  </a:cubicBezTo>
                  <a:cubicBezTo>
                    <a:pt x="564" y="59"/>
                    <a:pt x="572" y="67"/>
                    <a:pt x="560" y="84"/>
                  </a:cubicBezTo>
                  <a:cubicBezTo>
                    <a:pt x="560" y="84"/>
                    <a:pt x="547" y="103"/>
                    <a:pt x="556" y="98"/>
                  </a:cubicBezTo>
                  <a:cubicBezTo>
                    <a:pt x="556" y="98"/>
                    <a:pt x="587" y="67"/>
                    <a:pt x="573" y="51"/>
                  </a:cubicBezTo>
                  <a:cubicBezTo>
                    <a:pt x="573" y="51"/>
                    <a:pt x="558" y="32"/>
                    <a:pt x="518" y="69"/>
                  </a:cubicBezTo>
                  <a:moveTo>
                    <a:pt x="20" y="105"/>
                  </a:moveTo>
                  <a:cubicBezTo>
                    <a:pt x="20" y="105"/>
                    <a:pt x="18" y="88"/>
                    <a:pt x="45" y="73"/>
                  </a:cubicBezTo>
                  <a:cubicBezTo>
                    <a:pt x="45" y="73"/>
                    <a:pt x="77" y="60"/>
                    <a:pt x="49" y="105"/>
                  </a:cubicBezTo>
                  <a:cubicBezTo>
                    <a:pt x="49" y="105"/>
                    <a:pt x="22" y="125"/>
                    <a:pt x="20" y="10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8" name="Freeform 72">
              <a:extLst>
                <a:ext uri="{FF2B5EF4-FFF2-40B4-BE49-F238E27FC236}">
                  <a16:creationId xmlns:a16="http://schemas.microsoft.com/office/drawing/2014/main" id="{7411B40C-D296-B44F-8EA4-842815792B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080967" y="1983421"/>
              <a:ext cx="1304003" cy="796229"/>
            </a:xfrm>
            <a:custGeom>
              <a:avLst/>
              <a:gdLst>
                <a:gd name="T0" fmla="*/ 530 w 547"/>
                <a:gd name="T1" fmla="*/ 96 h 334"/>
                <a:gd name="T2" fmla="*/ 435 w 547"/>
                <a:gd name="T3" fmla="*/ 85 h 334"/>
                <a:gd name="T4" fmla="*/ 425 w 547"/>
                <a:gd name="T5" fmla="*/ 88 h 334"/>
                <a:gd name="T6" fmla="*/ 359 w 547"/>
                <a:gd name="T7" fmla="*/ 121 h 334"/>
                <a:gd name="T8" fmla="*/ 333 w 547"/>
                <a:gd name="T9" fmla="*/ 102 h 334"/>
                <a:gd name="T10" fmla="*/ 324 w 547"/>
                <a:gd name="T11" fmla="*/ 99 h 334"/>
                <a:gd name="T12" fmla="*/ 298 w 547"/>
                <a:gd name="T13" fmla="*/ 118 h 334"/>
                <a:gd name="T14" fmla="*/ 245 w 547"/>
                <a:gd name="T15" fmla="*/ 113 h 334"/>
                <a:gd name="T16" fmla="*/ 237 w 547"/>
                <a:gd name="T17" fmla="*/ 94 h 334"/>
                <a:gd name="T18" fmla="*/ 195 w 547"/>
                <a:gd name="T19" fmla="*/ 120 h 334"/>
                <a:gd name="T20" fmla="*/ 183 w 547"/>
                <a:gd name="T21" fmla="*/ 135 h 334"/>
                <a:gd name="T22" fmla="*/ 218 w 547"/>
                <a:gd name="T23" fmla="*/ 68 h 334"/>
                <a:gd name="T24" fmla="*/ 233 w 547"/>
                <a:gd name="T25" fmla="*/ 12 h 334"/>
                <a:gd name="T26" fmla="*/ 223 w 547"/>
                <a:gd name="T27" fmla="*/ 16 h 334"/>
                <a:gd name="T28" fmla="*/ 214 w 547"/>
                <a:gd name="T29" fmla="*/ 46 h 334"/>
                <a:gd name="T30" fmla="*/ 194 w 547"/>
                <a:gd name="T31" fmla="*/ 86 h 334"/>
                <a:gd name="T32" fmla="*/ 97 w 547"/>
                <a:gd name="T33" fmla="*/ 124 h 334"/>
                <a:gd name="T34" fmla="*/ 99 w 547"/>
                <a:gd name="T35" fmla="*/ 96 h 334"/>
                <a:gd name="T36" fmla="*/ 73 w 547"/>
                <a:gd name="T37" fmla="*/ 72 h 334"/>
                <a:gd name="T38" fmla="*/ 10 w 547"/>
                <a:gd name="T39" fmla="*/ 129 h 334"/>
                <a:gd name="T40" fmla="*/ 15 w 547"/>
                <a:gd name="T41" fmla="*/ 152 h 334"/>
                <a:gd name="T42" fmla="*/ 17 w 547"/>
                <a:gd name="T43" fmla="*/ 144 h 334"/>
                <a:gd name="T44" fmla="*/ 34 w 547"/>
                <a:gd name="T45" fmla="*/ 110 h 334"/>
                <a:gd name="T46" fmla="*/ 81 w 547"/>
                <a:gd name="T47" fmla="*/ 83 h 334"/>
                <a:gd name="T48" fmla="*/ 88 w 547"/>
                <a:gd name="T49" fmla="*/ 114 h 334"/>
                <a:gd name="T50" fmla="*/ 87 w 547"/>
                <a:gd name="T51" fmla="*/ 124 h 334"/>
                <a:gd name="T52" fmla="*/ 75 w 547"/>
                <a:gd name="T53" fmla="*/ 121 h 334"/>
                <a:gd name="T54" fmla="*/ 67 w 547"/>
                <a:gd name="T55" fmla="*/ 117 h 334"/>
                <a:gd name="T56" fmla="*/ 65 w 547"/>
                <a:gd name="T57" fmla="*/ 150 h 334"/>
                <a:gd name="T58" fmla="*/ 89 w 547"/>
                <a:gd name="T59" fmla="*/ 146 h 334"/>
                <a:gd name="T60" fmla="*/ 94 w 547"/>
                <a:gd name="T61" fmla="*/ 135 h 334"/>
                <a:gd name="T62" fmla="*/ 186 w 547"/>
                <a:gd name="T63" fmla="*/ 103 h 334"/>
                <a:gd name="T64" fmla="*/ 177 w 547"/>
                <a:gd name="T65" fmla="*/ 126 h 334"/>
                <a:gd name="T66" fmla="*/ 166 w 547"/>
                <a:gd name="T67" fmla="*/ 154 h 334"/>
                <a:gd name="T68" fmla="*/ 180 w 547"/>
                <a:gd name="T69" fmla="*/ 149 h 334"/>
                <a:gd name="T70" fmla="*/ 230 w 547"/>
                <a:gd name="T71" fmla="*/ 100 h 334"/>
                <a:gd name="T72" fmla="*/ 233 w 547"/>
                <a:gd name="T73" fmla="*/ 109 h 334"/>
                <a:gd name="T74" fmla="*/ 321 w 547"/>
                <a:gd name="T75" fmla="*/ 111 h 334"/>
                <a:gd name="T76" fmla="*/ 393 w 547"/>
                <a:gd name="T77" fmla="*/ 117 h 334"/>
                <a:gd name="T78" fmla="*/ 323 w 547"/>
                <a:gd name="T79" fmla="*/ 285 h 334"/>
                <a:gd name="T80" fmla="*/ 333 w 547"/>
                <a:gd name="T81" fmla="*/ 321 h 334"/>
                <a:gd name="T82" fmla="*/ 391 w 547"/>
                <a:gd name="T83" fmla="*/ 235 h 334"/>
                <a:gd name="T84" fmla="*/ 424 w 547"/>
                <a:gd name="T85" fmla="*/ 121 h 334"/>
                <a:gd name="T86" fmla="*/ 432 w 547"/>
                <a:gd name="T87" fmla="*/ 100 h 334"/>
                <a:gd name="T88" fmla="*/ 435 w 547"/>
                <a:gd name="T89" fmla="*/ 96 h 334"/>
                <a:gd name="T90" fmla="*/ 438 w 547"/>
                <a:gd name="T91" fmla="*/ 94 h 334"/>
                <a:gd name="T92" fmla="*/ 510 w 547"/>
                <a:gd name="T93" fmla="*/ 92 h 334"/>
                <a:gd name="T94" fmla="*/ 524 w 547"/>
                <a:gd name="T95" fmla="*/ 134 h 334"/>
                <a:gd name="T96" fmla="*/ 461 w 547"/>
                <a:gd name="T97" fmla="*/ 149 h 334"/>
                <a:gd name="T98" fmla="*/ 448 w 547"/>
                <a:gd name="T99" fmla="*/ 146 h 334"/>
                <a:gd name="T100" fmla="*/ 494 w 547"/>
                <a:gd name="T101" fmla="*/ 160 h 334"/>
                <a:gd name="T102" fmla="*/ 534 w 547"/>
                <a:gd name="T103" fmla="*/ 137 h 334"/>
                <a:gd name="T104" fmla="*/ 530 w 547"/>
                <a:gd name="T105" fmla="*/ 96 h 334"/>
                <a:gd name="T106" fmla="*/ 74 w 547"/>
                <a:gd name="T107" fmla="*/ 145 h 334"/>
                <a:gd name="T108" fmla="*/ 68 w 547"/>
                <a:gd name="T109" fmla="*/ 130 h 334"/>
                <a:gd name="T110" fmla="*/ 85 w 547"/>
                <a:gd name="T111" fmla="*/ 135 h 334"/>
                <a:gd name="T112" fmla="*/ 74 w 547"/>
                <a:gd name="T113" fmla="*/ 145 h 334"/>
                <a:gd name="T114" fmla="*/ 373 w 547"/>
                <a:gd name="T115" fmla="*/ 259 h 334"/>
                <a:gd name="T116" fmla="*/ 345 w 547"/>
                <a:gd name="T117" fmla="*/ 310 h 334"/>
                <a:gd name="T118" fmla="*/ 343 w 547"/>
                <a:gd name="T119" fmla="*/ 234 h 334"/>
                <a:gd name="T120" fmla="*/ 417 w 547"/>
                <a:gd name="T121" fmla="*/ 109 h 334"/>
                <a:gd name="T122" fmla="*/ 373 w 547"/>
                <a:gd name="T123" fmla="*/ 25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547" h="334">
                  <a:moveTo>
                    <a:pt x="530" y="96"/>
                  </a:moveTo>
                  <a:cubicBezTo>
                    <a:pt x="492" y="54"/>
                    <a:pt x="435" y="85"/>
                    <a:pt x="435" y="85"/>
                  </a:cubicBezTo>
                  <a:cubicBezTo>
                    <a:pt x="427" y="83"/>
                    <a:pt x="425" y="88"/>
                    <a:pt x="425" y="88"/>
                  </a:cubicBezTo>
                  <a:cubicBezTo>
                    <a:pt x="393" y="114"/>
                    <a:pt x="359" y="121"/>
                    <a:pt x="359" y="121"/>
                  </a:cubicBezTo>
                  <a:cubicBezTo>
                    <a:pt x="328" y="127"/>
                    <a:pt x="333" y="102"/>
                    <a:pt x="333" y="102"/>
                  </a:cubicBezTo>
                  <a:cubicBezTo>
                    <a:pt x="333" y="89"/>
                    <a:pt x="324" y="99"/>
                    <a:pt x="324" y="99"/>
                  </a:cubicBezTo>
                  <a:cubicBezTo>
                    <a:pt x="318" y="107"/>
                    <a:pt x="298" y="118"/>
                    <a:pt x="298" y="118"/>
                  </a:cubicBezTo>
                  <a:cubicBezTo>
                    <a:pt x="257" y="139"/>
                    <a:pt x="245" y="113"/>
                    <a:pt x="245" y="113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28" y="71"/>
                    <a:pt x="195" y="120"/>
                    <a:pt x="195" y="120"/>
                  </a:cubicBezTo>
                  <a:cubicBezTo>
                    <a:pt x="185" y="137"/>
                    <a:pt x="183" y="135"/>
                    <a:pt x="183" y="135"/>
                  </a:cubicBezTo>
                  <a:cubicBezTo>
                    <a:pt x="190" y="110"/>
                    <a:pt x="218" y="68"/>
                    <a:pt x="218" y="68"/>
                  </a:cubicBezTo>
                  <a:cubicBezTo>
                    <a:pt x="239" y="31"/>
                    <a:pt x="233" y="12"/>
                    <a:pt x="233" y="12"/>
                  </a:cubicBezTo>
                  <a:cubicBezTo>
                    <a:pt x="228" y="0"/>
                    <a:pt x="223" y="16"/>
                    <a:pt x="223" y="16"/>
                  </a:cubicBezTo>
                  <a:cubicBezTo>
                    <a:pt x="221" y="29"/>
                    <a:pt x="214" y="46"/>
                    <a:pt x="214" y="46"/>
                  </a:cubicBezTo>
                  <a:cubicBezTo>
                    <a:pt x="204" y="73"/>
                    <a:pt x="194" y="86"/>
                    <a:pt x="194" y="86"/>
                  </a:cubicBezTo>
                  <a:cubicBezTo>
                    <a:pt x="147" y="117"/>
                    <a:pt x="116" y="124"/>
                    <a:pt x="97" y="124"/>
                  </a:cubicBezTo>
                  <a:cubicBezTo>
                    <a:pt x="100" y="109"/>
                    <a:pt x="99" y="96"/>
                    <a:pt x="99" y="96"/>
                  </a:cubicBezTo>
                  <a:cubicBezTo>
                    <a:pt x="96" y="67"/>
                    <a:pt x="73" y="72"/>
                    <a:pt x="73" y="72"/>
                  </a:cubicBezTo>
                  <a:cubicBezTo>
                    <a:pt x="35" y="77"/>
                    <a:pt x="10" y="129"/>
                    <a:pt x="10" y="129"/>
                  </a:cubicBezTo>
                  <a:cubicBezTo>
                    <a:pt x="0" y="154"/>
                    <a:pt x="15" y="152"/>
                    <a:pt x="15" y="152"/>
                  </a:cubicBezTo>
                  <a:cubicBezTo>
                    <a:pt x="25" y="149"/>
                    <a:pt x="17" y="144"/>
                    <a:pt x="17" y="144"/>
                  </a:cubicBezTo>
                  <a:cubicBezTo>
                    <a:pt x="17" y="130"/>
                    <a:pt x="34" y="110"/>
                    <a:pt x="34" y="110"/>
                  </a:cubicBezTo>
                  <a:cubicBezTo>
                    <a:pt x="72" y="70"/>
                    <a:pt x="81" y="83"/>
                    <a:pt x="81" y="83"/>
                  </a:cubicBezTo>
                  <a:cubicBezTo>
                    <a:pt x="80" y="83"/>
                    <a:pt x="92" y="89"/>
                    <a:pt x="88" y="114"/>
                  </a:cubicBezTo>
                  <a:cubicBezTo>
                    <a:pt x="88" y="118"/>
                    <a:pt x="87" y="121"/>
                    <a:pt x="87" y="124"/>
                  </a:cubicBezTo>
                  <a:cubicBezTo>
                    <a:pt x="79" y="123"/>
                    <a:pt x="75" y="121"/>
                    <a:pt x="75" y="121"/>
                  </a:cubicBezTo>
                  <a:cubicBezTo>
                    <a:pt x="69" y="115"/>
                    <a:pt x="67" y="117"/>
                    <a:pt x="67" y="117"/>
                  </a:cubicBezTo>
                  <a:cubicBezTo>
                    <a:pt x="50" y="123"/>
                    <a:pt x="65" y="150"/>
                    <a:pt x="65" y="150"/>
                  </a:cubicBezTo>
                  <a:cubicBezTo>
                    <a:pt x="77" y="167"/>
                    <a:pt x="89" y="146"/>
                    <a:pt x="89" y="146"/>
                  </a:cubicBezTo>
                  <a:cubicBezTo>
                    <a:pt x="91" y="142"/>
                    <a:pt x="93" y="139"/>
                    <a:pt x="94" y="135"/>
                  </a:cubicBezTo>
                  <a:cubicBezTo>
                    <a:pt x="135" y="134"/>
                    <a:pt x="186" y="103"/>
                    <a:pt x="186" y="103"/>
                  </a:cubicBezTo>
                  <a:cubicBezTo>
                    <a:pt x="185" y="112"/>
                    <a:pt x="177" y="126"/>
                    <a:pt x="177" y="126"/>
                  </a:cubicBezTo>
                  <a:cubicBezTo>
                    <a:pt x="161" y="155"/>
                    <a:pt x="166" y="154"/>
                    <a:pt x="166" y="154"/>
                  </a:cubicBezTo>
                  <a:cubicBezTo>
                    <a:pt x="171" y="165"/>
                    <a:pt x="180" y="149"/>
                    <a:pt x="180" y="149"/>
                  </a:cubicBezTo>
                  <a:cubicBezTo>
                    <a:pt x="230" y="82"/>
                    <a:pt x="230" y="100"/>
                    <a:pt x="230" y="10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57" y="165"/>
                    <a:pt x="321" y="111"/>
                    <a:pt x="321" y="111"/>
                  </a:cubicBezTo>
                  <a:cubicBezTo>
                    <a:pt x="337" y="152"/>
                    <a:pt x="393" y="117"/>
                    <a:pt x="393" y="117"/>
                  </a:cubicBezTo>
                  <a:cubicBezTo>
                    <a:pt x="332" y="198"/>
                    <a:pt x="323" y="285"/>
                    <a:pt x="323" y="285"/>
                  </a:cubicBezTo>
                  <a:cubicBezTo>
                    <a:pt x="319" y="317"/>
                    <a:pt x="333" y="321"/>
                    <a:pt x="333" y="321"/>
                  </a:cubicBezTo>
                  <a:cubicBezTo>
                    <a:pt x="368" y="334"/>
                    <a:pt x="391" y="235"/>
                    <a:pt x="391" y="235"/>
                  </a:cubicBezTo>
                  <a:cubicBezTo>
                    <a:pt x="424" y="121"/>
                    <a:pt x="424" y="121"/>
                    <a:pt x="424" y="121"/>
                  </a:cubicBezTo>
                  <a:cubicBezTo>
                    <a:pt x="429" y="100"/>
                    <a:pt x="432" y="100"/>
                    <a:pt x="432" y="100"/>
                  </a:cubicBezTo>
                  <a:cubicBezTo>
                    <a:pt x="434" y="97"/>
                    <a:pt x="435" y="96"/>
                    <a:pt x="435" y="96"/>
                  </a:cubicBezTo>
                  <a:cubicBezTo>
                    <a:pt x="437" y="94"/>
                    <a:pt x="438" y="94"/>
                    <a:pt x="438" y="94"/>
                  </a:cubicBezTo>
                  <a:cubicBezTo>
                    <a:pt x="485" y="70"/>
                    <a:pt x="510" y="92"/>
                    <a:pt x="510" y="92"/>
                  </a:cubicBezTo>
                  <a:cubicBezTo>
                    <a:pt x="540" y="114"/>
                    <a:pt x="524" y="134"/>
                    <a:pt x="524" y="134"/>
                  </a:cubicBezTo>
                  <a:cubicBezTo>
                    <a:pt x="496" y="163"/>
                    <a:pt x="461" y="149"/>
                    <a:pt x="461" y="149"/>
                  </a:cubicBezTo>
                  <a:cubicBezTo>
                    <a:pt x="447" y="142"/>
                    <a:pt x="448" y="146"/>
                    <a:pt x="448" y="146"/>
                  </a:cubicBezTo>
                  <a:cubicBezTo>
                    <a:pt x="467" y="163"/>
                    <a:pt x="494" y="160"/>
                    <a:pt x="494" y="160"/>
                  </a:cubicBezTo>
                  <a:cubicBezTo>
                    <a:pt x="518" y="158"/>
                    <a:pt x="534" y="137"/>
                    <a:pt x="534" y="137"/>
                  </a:cubicBezTo>
                  <a:cubicBezTo>
                    <a:pt x="547" y="117"/>
                    <a:pt x="530" y="96"/>
                    <a:pt x="530" y="96"/>
                  </a:cubicBezTo>
                  <a:moveTo>
                    <a:pt x="74" y="145"/>
                  </a:moveTo>
                  <a:cubicBezTo>
                    <a:pt x="70" y="142"/>
                    <a:pt x="68" y="130"/>
                    <a:pt x="68" y="130"/>
                  </a:cubicBezTo>
                  <a:cubicBezTo>
                    <a:pt x="73" y="133"/>
                    <a:pt x="79" y="134"/>
                    <a:pt x="85" y="135"/>
                  </a:cubicBezTo>
                  <a:cubicBezTo>
                    <a:pt x="80" y="154"/>
                    <a:pt x="74" y="145"/>
                    <a:pt x="74" y="145"/>
                  </a:cubicBezTo>
                  <a:moveTo>
                    <a:pt x="373" y="259"/>
                  </a:moveTo>
                  <a:cubicBezTo>
                    <a:pt x="359" y="304"/>
                    <a:pt x="345" y="310"/>
                    <a:pt x="345" y="310"/>
                  </a:cubicBezTo>
                  <a:cubicBezTo>
                    <a:pt x="317" y="318"/>
                    <a:pt x="343" y="234"/>
                    <a:pt x="343" y="234"/>
                  </a:cubicBezTo>
                  <a:cubicBezTo>
                    <a:pt x="372" y="140"/>
                    <a:pt x="417" y="109"/>
                    <a:pt x="417" y="109"/>
                  </a:cubicBezTo>
                  <a:cubicBezTo>
                    <a:pt x="421" y="107"/>
                    <a:pt x="373" y="259"/>
                    <a:pt x="373" y="25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59" name="Freeform 73">
              <a:extLst>
                <a:ext uri="{FF2B5EF4-FFF2-40B4-BE49-F238E27FC236}">
                  <a16:creationId xmlns:a16="http://schemas.microsoft.com/office/drawing/2014/main" id="{E38B066D-54E2-E14E-898E-FEF69F80E7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080859" y="2410142"/>
              <a:ext cx="2784417" cy="123964"/>
            </a:xfrm>
            <a:custGeom>
              <a:avLst/>
              <a:gdLst>
                <a:gd name="T0" fmla="*/ 0 w 1168"/>
                <a:gd name="T1" fmla="*/ 46 h 52"/>
                <a:gd name="T2" fmla="*/ 607 w 1168"/>
                <a:gd name="T3" fmla="*/ 14 h 52"/>
                <a:gd name="T4" fmla="*/ 1168 w 1168"/>
                <a:gd name="T5" fmla="*/ 32 h 52"/>
                <a:gd name="T6" fmla="*/ 1164 w 1168"/>
                <a:gd name="T7" fmla="*/ 40 h 52"/>
                <a:gd name="T8" fmla="*/ 756 w 1168"/>
                <a:gd name="T9" fmla="*/ 18 h 52"/>
                <a:gd name="T10" fmla="*/ 12 w 1168"/>
                <a:gd name="T11" fmla="*/ 52 h 52"/>
                <a:gd name="T12" fmla="*/ 0 w 1168"/>
                <a:gd name="T13" fmla="*/ 4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68" h="52">
                  <a:moveTo>
                    <a:pt x="0" y="46"/>
                  </a:moveTo>
                  <a:cubicBezTo>
                    <a:pt x="0" y="46"/>
                    <a:pt x="417" y="14"/>
                    <a:pt x="607" y="14"/>
                  </a:cubicBezTo>
                  <a:cubicBezTo>
                    <a:pt x="607" y="14"/>
                    <a:pt x="1089" y="0"/>
                    <a:pt x="1168" y="32"/>
                  </a:cubicBezTo>
                  <a:cubicBezTo>
                    <a:pt x="1164" y="40"/>
                    <a:pt x="1164" y="40"/>
                    <a:pt x="1164" y="40"/>
                  </a:cubicBezTo>
                  <a:cubicBezTo>
                    <a:pt x="1164" y="40"/>
                    <a:pt x="1059" y="16"/>
                    <a:pt x="756" y="18"/>
                  </a:cubicBezTo>
                  <a:cubicBezTo>
                    <a:pt x="756" y="18"/>
                    <a:pt x="183" y="28"/>
                    <a:pt x="12" y="52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60" name="Freeform 74">
              <a:extLst>
                <a:ext uri="{FF2B5EF4-FFF2-40B4-BE49-F238E27FC236}">
                  <a16:creationId xmlns:a16="http://schemas.microsoft.com/office/drawing/2014/main" id="{B5DBB1E9-5DD6-F44A-8A62-C6FF744901C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84846" y="2045402"/>
              <a:ext cx="57214" cy="69134"/>
            </a:xfrm>
            <a:custGeom>
              <a:avLst/>
              <a:gdLst>
                <a:gd name="T0" fmla="*/ 48 w 48"/>
                <a:gd name="T1" fmla="*/ 0 h 58"/>
                <a:gd name="T2" fmla="*/ 48 w 48"/>
                <a:gd name="T3" fmla="*/ 8 h 58"/>
                <a:gd name="T4" fmla="*/ 28 w 48"/>
                <a:gd name="T5" fmla="*/ 8 h 58"/>
                <a:gd name="T6" fmla="*/ 28 w 48"/>
                <a:gd name="T7" fmla="*/ 58 h 58"/>
                <a:gd name="T8" fmla="*/ 20 w 48"/>
                <a:gd name="T9" fmla="*/ 58 h 58"/>
                <a:gd name="T10" fmla="*/ 20 w 48"/>
                <a:gd name="T11" fmla="*/ 8 h 58"/>
                <a:gd name="T12" fmla="*/ 0 w 48"/>
                <a:gd name="T13" fmla="*/ 8 h 58"/>
                <a:gd name="T14" fmla="*/ 0 w 48"/>
                <a:gd name="T15" fmla="*/ 0 h 58"/>
                <a:gd name="T16" fmla="*/ 48 w 48"/>
                <a:gd name="T1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58">
                  <a:moveTo>
                    <a:pt x="48" y="0"/>
                  </a:moveTo>
                  <a:lnTo>
                    <a:pt x="48" y="8"/>
                  </a:lnTo>
                  <a:lnTo>
                    <a:pt x="28" y="8"/>
                  </a:lnTo>
                  <a:lnTo>
                    <a:pt x="28" y="58"/>
                  </a:lnTo>
                  <a:lnTo>
                    <a:pt x="20" y="58"/>
                  </a:lnTo>
                  <a:lnTo>
                    <a:pt x="20" y="8"/>
                  </a:lnTo>
                  <a:lnTo>
                    <a:pt x="0" y="8"/>
                  </a:lnTo>
                  <a:lnTo>
                    <a:pt x="0" y="0"/>
                  </a:lnTo>
                  <a:lnTo>
                    <a:pt x="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  <p:sp>
          <p:nvSpPr>
            <p:cNvPr id="61" name="Freeform 75">
              <a:extLst>
                <a:ext uri="{FF2B5EF4-FFF2-40B4-BE49-F238E27FC236}">
                  <a16:creationId xmlns:a16="http://schemas.microsoft.com/office/drawing/2014/main" id="{165E78B8-FBA7-5946-998C-59C9887C81C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49212" y="2045402"/>
              <a:ext cx="66750" cy="69134"/>
            </a:xfrm>
            <a:custGeom>
              <a:avLst/>
              <a:gdLst>
                <a:gd name="T0" fmla="*/ 28 w 28"/>
                <a:gd name="T1" fmla="*/ 0 h 29"/>
                <a:gd name="T2" fmla="*/ 28 w 28"/>
                <a:gd name="T3" fmla="*/ 29 h 29"/>
                <a:gd name="T4" fmla="*/ 24 w 28"/>
                <a:gd name="T5" fmla="*/ 29 h 29"/>
                <a:gd name="T6" fmla="*/ 24 w 28"/>
                <a:gd name="T7" fmla="*/ 18 h 29"/>
                <a:gd name="T8" fmla="*/ 24 w 28"/>
                <a:gd name="T9" fmla="*/ 7 h 29"/>
                <a:gd name="T10" fmla="*/ 24 w 28"/>
                <a:gd name="T11" fmla="*/ 7 h 29"/>
                <a:gd name="T12" fmla="*/ 21 w 28"/>
                <a:gd name="T13" fmla="*/ 12 h 29"/>
                <a:gd name="T14" fmla="*/ 16 w 28"/>
                <a:gd name="T15" fmla="*/ 22 h 29"/>
                <a:gd name="T16" fmla="*/ 13 w 28"/>
                <a:gd name="T17" fmla="*/ 22 h 29"/>
                <a:gd name="T18" fmla="*/ 7 w 28"/>
                <a:gd name="T19" fmla="*/ 12 h 29"/>
                <a:gd name="T20" fmla="*/ 5 w 28"/>
                <a:gd name="T21" fmla="*/ 7 h 29"/>
                <a:gd name="T22" fmla="*/ 5 w 28"/>
                <a:gd name="T23" fmla="*/ 7 h 29"/>
                <a:gd name="T24" fmla="*/ 5 w 28"/>
                <a:gd name="T25" fmla="*/ 18 h 29"/>
                <a:gd name="T26" fmla="*/ 5 w 28"/>
                <a:gd name="T27" fmla="*/ 29 h 29"/>
                <a:gd name="T28" fmla="*/ 0 w 28"/>
                <a:gd name="T29" fmla="*/ 29 h 29"/>
                <a:gd name="T30" fmla="*/ 0 w 28"/>
                <a:gd name="T31" fmla="*/ 0 h 29"/>
                <a:gd name="T32" fmla="*/ 5 w 28"/>
                <a:gd name="T33" fmla="*/ 0 h 29"/>
                <a:gd name="T34" fmla="*/ 11 w 28"/>
                <a:gd name="T35" fmla="*/ 11 h 29"/>
                <a:gd name="T36" fmla="*/ 14 w 28"/>
                <a:gd name="T37" fmla="*/ 16 h 29"/>
                <a:gd name="T38" fmla="*/ 14 w 28"/>
                <a:gd name="T39" fmla="*/ 16 h 29"/>
                <a:gd name="T40" fmla="*/ 17 w 28"/>
                <a:gd name="T41" fmla="*/ 11 h 29"/>
                <a:gd name="T42" fmla="*/ 24 w 28"/>
                <a:gd name="T43" fmla="*/ 0 h 29"/>
                <a:gd name="T44" fmla="*/ 28 w 28"/>
                <a:gd name="T4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" h="29">
                  <a:moveTo>
                    <a:pt x="28" y="0"/>
                  </a:moveTo>
                  <a:cubicBezTo>
                    <a:pt x="28" y="29"/>
                    <a:pt x="28" y="29"/>
                    <a:pt x="28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2"/>
                    <a:pt x="24" y="7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2" y="10"/>
                    <a:pt x="21" y="1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3" y="22"/>
                    <a:pt x="13" y="22"/>
                    <a:pt x="13" y="2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0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12"/>
                    <a:pt x="5" y="1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4" y="15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5" y="15"/>
                    <a:pt x="17" y="11"/>
                  </a:cubicBezTo>
                  <a:cubicBezTo>
                    <a:pt x="24" y="0"/>
                    <a:pt x="24" y="0"/>
                    <a:pt x="24" y="0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799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tham Book" panose="02000604040000020004" pitchFamily="2" charset="0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813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BF0BBB8-7FA8-5D48-9126-71227CD1DC2B}"/>
              </a:ext>
            </a:extLst>
          </p:cNvPr>
          <p:cNvCxnSpPr>
            <a:cxnSpLocks/>
          </p:cNvCxnSpPr>
          <p:nvPr userDrawn="1"/>
        </p:nvCxnSpPr>
        <p:spPr>
          <a:xfrm>
            <a:off x="901959" y="6425337"/>
            <a:ext cx="11290041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FB51B69-EA3B-9043-9B02-E86E3C6E909F}"/>
              </a:ext>
            </a:extLst>
          </p:cNvPr>
          <p:cNvCxnSpPr/>
          <p:nvPr userDrawn="1"/>
        </p:nvCxnSpPr>
        <p:spPr>
          <a:xfrm>
            <a:off x="10037851" y="6534701"/>
            <a:ext cx="0" cy="2039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192A175E-857D-354A-A99F-9992D49F74DD}"/>
              </a:ext>
            </a:extLst>
          </p:cNvPr>
          <p:cNvGrpSpPr/>
          <p:nvPr userDrawn="1"/>
        </p:nvGrpSpPr>
        <p:grpSpPr>
          <a:xfrm>
            <a:off x="0" y="5912679"/>
            <a:ext cx="901960" cy="883534"/>
            <a:chOff x="0" y="5974464"/>
            <a:chExt cx="901960" cy="8835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30DE333-0E42-A243-AD5F-48F53A4E0A0A}"/>
                </a:ext>
              </a:extLst>
            </p:cNvPr>
            <p:cNvSpPr/>
            <p:nvPr userDrawn="1"/>
          </p:nvSpPr>
          <p:spPr>
            <a:xfrm>
              <a:off x="0" y="6361235"/>
              <a:ext cx="901960" cy="4967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+mn-lt"/>
              </a:endParaRPr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7D699C91-D39B-5B40-8E48-17CBDB9FF842}"/>
                </a:ext>
              </a:extLst>
            </p:cNvPr>
            <p:cNvSpPr/>
            <p:nvPr userDrawn="1"/>
          </p:nvSpPr>
          <p:spPr>
            <a:xfrm rot="5403736">
              <a:off x="42256" y="6050921"/>
              <a:ext cx="883138" cy="730223"/>
            </a:xfrm>
            <a:prstGeom prst="triangle">
              <a:avLst>
                <a:gd name="adj" fmla="val 50938"/>
              </a:avLst>
            </a:prstGeom>
            <a:solidFill>
              <a:schemeClr val="accent4">
                <a:alpha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0" i="0">
                <a:latin typeface="+mn-lt"/>
              </a:endParaRPr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4ADB6F8D-A721-4849-BBBA-A12997A0A873}"/>
                </a:ext>
              </a:extLst>
            </p:cNvPr>
            <p:cNvSpPr/>
            <p:nvPr userDrawn="1"/>
          </p:nvSpPr>
          <p:spPr>
            <a:xfrm rot="4815961">
              <a:off x="123472" y="6121582"/>
              <a:ext cx="750729" cy="689237"/>
            </a:xfrm>
            <a:prstGeom prst="triangle">
              <a:avLst/>
            </a:prstGeom>
            <a:gradFill>
              <a:gsLst>
                <a:gs pos="0">
                  <a:srgbClr val="0477C3"/>
                </a:gs>
                <a:gs pos="99000">
                  <a:srgbClr val="26B5F7"/>
                </a:gs>
              </a:gsLst>
              <a:lin ang="10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b="0" i="0">
                <a:latin typeface="+mn-lt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AB4DABBA-FEA0-CA45-8A4B-C07BBCB7F46F}"/>
              </a:ext>
            </a:extLst>
          </p:cNvPr>
          <p:cNvSpPr>
            <a:spLocks/>
          </p:cNvSpPr>
          <p:nvPr userDrawn="1"/>
        </p:nvSpPr>
        <p:spPr>
          <a:xfrm>
            <a:off x="692322" y="6508888"/>
            <a:ext cx="4481612" cy="276999"/>
          </a:xfrm>
          <a:prstGeom prst="rect">
            <a:avLst/>
          </a:prstGeom>
          <a:noFill/>
          <a:ln>
            <a:noFill/>
          </a:ln>
        </p:spPr>
        <p:txBody>
          <a:bodyPr wrap="none" rIns="0">
            <a:spAutoFit/>
          </a:bodyPr>
          <a:lstStyle/>
          <a:p>
            <a:pPr lvl="0" algn="r" defTabSz="1217613" rtl="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sz="1200" b="0" i="0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Copyright © 2020 HCL Technologies Limited  |  </a:t>
            </a:r>
            <a:r>
              <a:rPr lang="en-US" sz="1200" b="0" i="0" kern="1200" err="1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rPr>
              <a:t>www.hcltechsw.com</a:t>
            </a:r>
            <a:endParaRPr lang="en-US" sz="1200" b="0" i="0" kern="1200">
              <a:solidFill>
                <a:schemeClr val="bg1">
                  <a:lumMod val="75000"/>
                </a:schemeClr>
              </a:solidFill>
              <a:latin typeface="+mn-lt"/>
              <a:ea typeface="+mn-ea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28FF292-096A-3642-9377-432B86ADF79B}"/>
              </a:ext>
            </a:extLst>
          </p:cNvPr>
          <p:cNvSpPr txBox="1"/>
          <p:nvPr userDrawn="1"/>
        </p:nvSpPr>
        <p:spPr>
          <a:xfrm>
            <a:off x="8080950" y="6498184"/>
            <a:ext cx="1754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BE1E19DD-E8B1-5645-8185-3571124DB357}" type="slidenum">
              <a:rPr lang="en-US" sz="1200" b="0" smtClean="0">
                <a:solidFill>
                  <a:schemeClr val="bg1">
                    <a:lumMod val="75000"/>
                  </a:schemeClr>
                </a:solidFill>
                <a:latin typeface="+mn-lt"/>
              </a:rPr>
              <a:pPr algn="r"/>
              <a:t>‹#›</a:t>
            </a:fld>
            <a:endParaRPr lang="en-US" sz="1200" b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49D64CD6-2B51-E845-86DA-F279768BE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rcRect t="42970" b="41818"/>
          <a:stretch/>
        </p:blipFill>
        <p:spPr>
          <a:xfrm>
            <a:off x="10312765" y="6514660"/>
            <a:ext cx="1754660" cy="26691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EAE5AF8-2EED-2646-8A6A-638D28B31EC1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10082232" y="36441"/>
            <a:ext cx="1985193" cy="528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051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790" r:id="rId2"/>
    <p:sldLayoutId id="2147483668" r:id="rId3"/>
    <p:sldLayoutId id="2147483669" r:id="rId4"/>
    <p:sldLayoutId id="2147483785" r:id="rId5"/>
    <p:sldLayoutId id="2147483867" r:id="rId6"/>
    <p:sldLayoutId id="2147483793" r:id="rId7"/>
    <p:sldLayoutId id="2147483889" r:id="rId8"/>
    <p:sldLayoutId id="2147483877" r:id="rId9"/>
    <p:sldLayoutId id="2147483887" r:id="rId10"/>
    <p:sldLayoutId id="2147483888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hclo365-my.sharepoint.com/:w:/r/personal/francis_booth_hcl_com/_layouts/15/Doc.aspx?sourcedoc=%7BCF50196F-E568-42E9-A15B-73F25C208A33%7D&amp;file=BarcodeScanning%20Application%20-%20Shopand%20Go%20POC.docx&amp;action=default&amp;mobileredirect=true" TargetMode="Externa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hclo365-my.sharepoint.com/:w:/r/personal/francis_booth_hcl_com/_layouts/15/Doc.aspx?sourcedoc=%7BCF50196F-E568-42E9-A15B-73F25C208A33%7D&amp;file=BarcodeScanning%20Application%20-%20Shopand%20Go%20POC.docx&amp;action=default&amp;mobileredirect=true" TargetMode="Externa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0.png"/><Relationship Id="rId4" Type="http://schemas.openxmlformats.org/officeDocument/2006/relationships/hyperlink" Target="https://hclo365-my.sharepoint.com/:w:/r/personal/francis_booth_hcl_com/_layouts/15/Doc.aspx?sourcedoc=%7BCF50196F-E568-42E9-A15B-73F25C208A33%7D&amp;file=BarcodeScanning%20Application%20-%20Shopand%20Go%20POC.docx&amp;action=default&amp;mobileredirect=tru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9E6F1E5-A098-EA48-BDE3-7E007304DBF8}"/>
              </a:ext>
            </a:extLst>
          </p:cNvPr>
          <p:cNvSpPr txBox="1">
            <a:spLocks/>
          </p:cNvSpPr>
          <p:nvPr/>
        </p:nvSpPr>
        <p:spPr>
          <a:xfrm>
            <a:off x="-277794" y="2235200"/>
            <a:ext cx="6925902" cy="2387600"/>
          </a:xfrm>
          <a:prstGeom prst="rect">
            <a:avLst/>
          </a:prstGeom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ln w="3175">
                  <a:noFill/>
                </a:ln>
                <a:solidFill>
                  <a:srgbClr val="0066B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rPr>
              <a:t>HCL Commerce</a:t>
            </a:r>
            <a:br>
              <a:rPr lang="en-US" sz="5400" b="1" dirty="0">
                <a:ln w="3175">
                  <a:noFill/>
                </a:ln>
                <a:solidFill>
                  <a:srgbClr val="0066B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rPr>
            </a:br>
            <a:r>
              <a:rPr lang="en-US" sz="3600" b="1" dirty="0">
                <a:ln w="3175">
                  <a:noFill/>
                </a:ln>
                <a:solidFill>
                  <a:srgbClr val="0066B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rPr>
              <a:t>PoC Acceptance Criteria</a:t>
            </a:r>
            <a:endParaRPr lang="en-US" b="1" dirty="0">
              <a:ln w="3175">
                <a:noFill/>
              </a:ln>
              <a:solidFill>
                <a:srgbClr val="0066B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61010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D185CF2E-DC9B-F641-943D-5556838D226E}"/>
              </a:ext>
            </a:extLst>
          </p:cNvPr>
          <p:cNvSpPr txBox="1">
            <a:spLocks/>
          </p:cNvSpPr>
          <p:nvPr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+mn-lt"/>
              </a:rPr>
              <a:t>Document Associated Assets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512BC-7914-9B48-8E67-87E9FA8627DC}"/>
              </a:ext>
            </a:extLst>
          </p:cNvPr>
          <p:cNvSpPr txBox="1"/>
          <p:nvPr/>
        </p:nvSpPr>
        <p:spPr>
          <a:xfrm>
            <a:off x="1371600" y="862683"/>
            <a:ext cx="9948333" cy="6463308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PROVIDE DOCUMENTATION OF ASSETS REQUIRED (CODE/GIT, ETC)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https://</a:t>
            </a:r>
            <a:r>
              <a:rPr lang="en-US" dirty="0" err="1">
                <a:solidFill>
                  <a:srgbClr val="000000"/>
                </a:solidFill>
                <a:ea typeface="Helvetica Neue UltraLight" panose="02000206000000020004" pitchFamily="2" charset="0"/>
              </a:rPr>
              <a:t>github.com</a:t>
            </a: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a typeface="Helvetica Neue UltraLight" panose="02000206000000020004" pitchFamily="2" charset="0"/>
              </a:rPr>
              <a:t>fbooth-elevatus</a:t>
            </a: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a typeface="Helvetica Neue UltraLight" panose="02000206000000020004" pitchFamily="2" charset="0"/>
              </a:rPr>
              <a:t>barcodescanner</a:t>
            </a: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-example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PROVIDE STEP-BY-STEP DOCUMENTATION ON SETTINGS UP PRE-REQUISITES, INSTALLING ASSET AND HOW TO RUN THE ASSET/APP.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hlinkClick r:id="rId2"/>
              </a:rPr>
              <a:t>https://hclo365-my.sharepoint.com/:w:/r/personal/francis_booth_hcl_com/_layouts/15/Doc.aspx?sourcedoc=%7BCF50196F-E568-42E9-A15B-73F25C208A33%7D&amp;file=BarcodeScanning%20Application%20-%20Shopand%20Go%20POC.docx&amp;action=default&amp;mobileredirect=true</a:t>
            </a:r>
            <a:endParaRPr lang="en-US" dirty="0">
              <a:solidFill>
                <a:srgbClr val="000000"/>
              </a:solidFill>
              <a:ea typeface="Helvetica Neue UltraLight" panose="02000206000000020004" pitchFamily="2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END TO END VIDEO OF DEMONSTRATION</a:t>
            </a:r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A04BB5-C16F-9D49-952C-315AEDAD4EF0}"/>
              </a:ext>
            </a:extLst>
          </p:cNvPr>
          <p:cNvSpPr/>
          <p:nvPr/>
        </p:nvSpPr>
        <p:spPr>
          <a:xfrm>
            <a:off x="223309" y="862683"/>
            <a:ext cx="886054" cy="886054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2593168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D185CF2E-DC9B-F641-943D-5556838D226E}"/>
              </a:ext>
            </a:extLst>
          </p:cNvPr>
          <p:cNvSpPr txBox="1">
            <a:spLocks/>
          </p:cNvSpPr>
          <p:nvPr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+mn-lt"/>
              </a:rPr>
              <a:t>Document Associated Assets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512BC-7914-9B48-8E67-87E9FA8627DC}"/>
              </a:ext>
            </a:extLst>
          </p:cNvPr>
          <p:cNvSpPr txBox="1"/>
          <p:nvPr/>
        </p:nvSpPr>
        <p:spPr>
          <a:xfrm>
            <a:off x="1371600" y="862683"/>
            <a:ext cx="9948333" cy="286232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PROVIDE DOCUMENTATION OF ASSETS REQUIRED (CODE/GIT, ETC)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https://</a:t>
            </a:r>
            <a:r>
              <a:rPr lang="en-US" dirty="0" err="1">
                <a:solidFill>
                  <a:srgbClr val="000000"/>
                </a:solidFill>
                <a:ea typeface="Helvetica Neue UltraLight" panose="02000206000000020004" pitchFamily="2" charset="0"/>
              </a:rPr>
              <a:t>github.com</a:t>
            </a: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a typeface="Helvetica Neue UltraLight" panose="02000206000000020004" pitchFamily="2" charset="0"/>
              </a:rPr>
              <a:t>fbooth-elevatus</a:t>
            </a: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a typeface="Helvetica Neue UltraLight" panose="02000206000000020004" pitchFamily="2" charset="0"/>
              </a:rPr>
              <a:t>barcodescanner</a:t>
            </a: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-example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PROVIDE STEP-BY-STEP DOCUMENTATION ON SETTINGS UP PRE-REQUISITES, INSTALLING ASSET AND HOW TO RUN THE ASSET/APP.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hlinkClick r:id="rId2"/>
              </a:rPr>
              <a:t>https://hclo365-my.sharepoint.com/:w:/r/personal/francis_booth_hcl_com/_layouts/15/Doc.aspx?sourcedoc=%7BCF50196F-E568-42E9-A15B-73F25C208A33%7D&amp;file=BarcodeScanning%20Application%20-%20Shopand%20Go%20POC.docx&amp;action=default&amp;mobileredirect=true</a:t>
            </a:r>
            <a:endParaRPr lang="en-US" dirty="0">
              <a:solidFill>
                <a:srgbClr val="000000"/>
              </a:solidFill>
              <a:ea typeface="Helvetica Neue UltraLight" panose="02000206000000020004" pitchFamily="2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END TO END VIDEO </a:t>
            </a:r>
            <a:r>
              <a:rPr lang="en-US">
                <a:solidFill>
                  <a:srgbClr val="000000"/>
                </a:solidFill>
                <a:ea typeface="Helvetica Neue UltraLight" panose="02000206000000020004" pitchFamily="2" charset="0"/>
              </a:rPr>
              <a:t>OF DEMONSTRATION – NEXT PAGE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A04BB5-C16F-9D49-952C-315AEDAD4EF0}"/>
              </a:ext>
            </a:extLst>
          </p:cNvPr>
          <p:cNvSpPr/>
          <p:nvPr/>
        </p:nvSpPr>
        <p:spPr>
          <a:xfrm>
            <a:off x="223309" y="862683"/>
            <a:ext cx="886054" cy="886054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4277138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D185CF2E-DC9B-F641-943D-5556838D226E}"/>
              </a:ext>
            </a:extLst>
          </p:cNvPr>
          <p:cNvSpPr txBox="1">
            <a:spLocks/>
          </p:cNvSpPr>
          <p:nvPr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+mn-lt"/>
              </a:rPr>
              <a:t>Document Associated Assets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512BC-7914-9B48-8E67-87E9FA8627DC}"/>
              </a:ext>
            </a:extLst>
          </p:cNvPr>
          <p:cNvSpPr txBox="1"/>
          <p:nvPr/>
        </p:nvSpPr>
        <p:spPr>
          <a:xfrm>
            <a:off x="1371600" y="862683"/>
            <a:ext cx="9948333" cy="286232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PROVIDE DOCUMENTATION OF ASSETS REQUIRED (CODE/GIT, ETC)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https://</a:t>
            </a:r>
            <a:r>
              <a:rPr lang="en-US" dirty="0" err="1">
                <a:solidFill>
                  <a:srgbClr val="000000"/>
                </a:solidFill>
                <a:ea typeface="Helvetica Neue UltraLight" panose="02000206000000020004" pitchFamily="2" charset="0"/>
              </a:rPr>
              <a:t>github.com</a:t>
            </a: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a typeface="Helvetica Neue UltraLight" panose="02000206000000020004" pitchFamily="2" charset="0"/>
              </a:rPr>
              <a:t>fbooth-elevatus</a:t>
            </a: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/</a:t>
            </a:r>
            <a:r>
              <a:rPr lang="en-US" dirty="0" err="1">
                <a:solidFill>
                  <a:srgbClr val="000000"/>
                </a:solidFill>
                <a:ea typeface="Helvetica Neue UltraLight" panose="02000206000000020004" pitchFamily="2" charset="0"/>
              </a:rPr>
              <a:t>barcodescanner</a:t>
            </a: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-example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PROVIDE STEP-BY-STEP DOCUMENTATION ON SETTINGS UP PRE-REQUISITES, INSTALLING ASSET AND HOW TO RUN THE ASSET/APP.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hlinkClick r:id="rId4"/>
              </a:rPr>
              <a:t>https://hclo365-my.sharepoint.com/:w:/r/personal/francis_booth_hcl_com/_layouts/15/Doc.aspx?sourcedoc=%7BCF50196F-E568-42E9-A15B-73F25C208A33%7D&amp;file=BarcodeScanning%20Application%20-%20Shopand%20Go%20POC.docx&amp;action=default&amp;mobileredirect=true</a:t>
            </a:r>
            <a:endParaRPr lang="en-US" dirty="0">
              <a:solidFill>
                <a:srgbClr val="000000"/>
              </a:solidFill>
              <a:ea typeface="Helvetica Neue UltraLight" panose="02000206000000020004" pitchFamily="2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rgbClr val="000000"/>
                </a:solidFill>
                <a:ea typeface="Helvetica Neue UltraLight" panose="02000206000000020004" pitchFamily="2" charset="0"/>
              </a:rPr>
              <a:t>END TO END VIDEO OF DEMONSTRATION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A04BB5-C16F-9D49-952C-315AEDAD4EF0}"/>
              </a:ext>
            </a:extLst>
          </p:cNvPr>
          <p:cNvSpPr/>
          <p:nvPr/>
        </p:nvSpPr>
        <p:spPr>
          <a:xfrm>
            <a:off x="223309" y="862683"/>
            <a:ext cx="886054" cy="886054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06</a:t>
            </a:r>
          </a:p>
        </p:txBody>
      </p:sp>
      <p:pic>
        <p:nvPicPr>
          <p:cNvPr id="3" name="HCLCommerceShopNGo-BarCodePOC" descr="HCLCommerceShopNGo-BarCodePOC">
            <a:hlinkClick r:id="" action="ppaction://media"/>
            <a:extLst>
              <a:ext uri="{FF2B5EF4-FFF2-40B4-BE49-F238E27FC236}">
                <a16:creationId xmlns:a16="http://schemas.microsoft.com/office/drawing/2014/main" id="{FB914D9B-7480-1544-B705-03D51DE954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04414" y="-140057"/>
            <a:ext cx="3086954" cy="6687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55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1D02F36-66CA-AE47-AFBE-4288A5605E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1597113"/>
              </p:ext>
            </p:extLst>
          </p:nvPr>
        </p:nvGraphicFramePr>
        <p:xfrm>
          <a:off x="1141046" y="1071358"/>
          <a:ext cx="10113108" cy="4450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344246">
                  <a:extLst>
                    <a:ext uri="{9D8B030D-6E8A-4147-A177-3AD203B41FA5}">
                      <a16:colId xmlns:a16="http://schemas.microsoft.com/office/drawing/2014/main" val="898196356"/>
                    </a:ext>
                  </a:extLst>
                </a:gridCol>
                <a:gridCol w="1477108">
                  <a:extLst>
                    <a:ext uri="{9D8B030D-6E8A-4147-A177-3AD203B41FA5}">
                      <a16:colId xmlns:a16="http://schemas.microsoft.com/office/drawing/2014/main" val="2955885778"/>
                    </a:ext>
                  </a:extLst>
                </a:gridCol>
                <a:gridCol w="7291754">
                  <a:extLst>
                    <a:ext uri="{9D8B030D-6E8A-4147-A177-3AD203B41FA5}">
                      <a16:colId xmlns:a16="http://schemas.microsoft.com/office/drawing/2014/main" val="16083690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Version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Who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61018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 Rossi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Create deck, define criteria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51909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8611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910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9135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3823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9844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53259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9171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126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799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8315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176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9E6F1E5-A098-EA48-BDE3-7E007304DBF8}"/>
              </a:ext>
            </a:extLst>
          </p:cNvPr>
          <p:cNvSpPr txBox="1">
            <a:spLocks/>
          </p:cNvSpPr>
          <p:nvPr/>
        </p:nvSpPr>
        <p:spPr>
          <a:xfrm>
            <a:off x="-599527" y="2497667"/>
            <a:ext cx="6925902" cy="2387600"/>
          </a:xfrm>
          <a:prstGeom prst="rect">
            <a:avLst/>
          </a:prstGeom>
          <a:ln>
            <a:noFill/>
          </a:ln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ln w="3175">
                  <a:noFill/>
                </a:ln>
                <a:solidFill>
                  <a:srgbClr val="0066B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rPr>
              <a:t>HCL Commerce</a:t>
            </a:r>
            <a:br>
              <a:rPr lang="en-US" sz="5400" b="1" dirty="0">
                <a:ln w="3175">
                  <a:noFill/>
                </a:ln>
                <a:solidFill>
                  <a:srgbClr val="0066B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rPr>
            </a:br>
            <a:r>
              <a:rPr lang="en-US" sz="3600" b="1" dirty="0">
                <a:ln w="3175">
                  <a:noFill/>
                </a:ln>
                <a:solidFill>
                  <a:srgbClr val="0066B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</a:rPr>
              <a:t>PoC Acceptance Criteria</a:t>
            </a:r>
            <a:endParaRPr lang="en-US" b="1" dirty="0">
              <a:ln w="3175">
                <a:noFill/>
              </a:ln>
              <a:solidFill>
                <a:srgbClr val="0066B3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10464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DC50AB5-6F90-B946-AA72-4F882EF63380}"/>
              </a:ext>
            </a:extLst>
          </p:cNvPr>
          <p:cNvGrpSpPr/>
          <p:nvPr/>
        </p:nvGrpSpPr>
        <p:grpSpPr>
          <a:xfrm>
            <a:off x="1329729" y="1413225"/>
            <a:ext cx="4712194" cy="816498"/>
            <a:chOff x="2063552" y="2513004"/>
            <a:chExt cx="3744416" cy="729907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D6CF162-11E9-E742-80F9-7E318E258C87}"/>
                </a:ext>
              </a:extLst>
            </p:cNvPr>
            <p:cNvSpPr txBox="1"/>
            <p:nvPr/>
          </p:nvSpPr>
          <p:spPr>
            <a:xfrm>
              <a:off x="2063552" y="2513004"/>
              <a:ext cx="3744416" cy="275137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1200" cap="none" spc="0" normalizeH="0" baseline="0" noProof="0" dirty="0">
                  <a:ln>
                    <a:noFill/>
                  </a:ln>
                  <a:solidFill>
                    <a:srgbClr val="0066B3"/>
                  </a:solidFill>
                  <a:effectLst/>
                  <a:uLnTx/>
                  <a:uFillTx/>
                  <a:ea typeface="Helvetica Neue Light" panose="02000403000000020004" pitchFamily="2" charset="0"/>
                </a:rPr>
                <a:t>Description of PoC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927A803-21D6-D242-9143-8450A0733685}"/>
                </a:ext>
              </a:extLst>
            </p:cNvPr>
            <p:cNvSpPr txBox="1"/>
            <p:nvPr/>
          </p:nvSpPr>
          <p:spPr>
            <a:xfrm>
              <a:off x="2063552" y="2802693"/>
              <a:ext cx="3744416" cy="440218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Helvetica Neue UltraLight" panose="02000206000000020004" pitchFamily="2" charset="0"/>
                </a:rPr>
                <a:t>This section provides </a:t>
              </a:r>
              <a:r>
                <a:rPr kumimoji="0" lang="en-US" sz="160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Helvetica Neue UltraLight" panose="02000206000000020004" pitchFamily="2" charset="0"/>
                </a:rPr>
                <a:t>a high-level </a:t>
              </a:r>
              <a:r>
                <a:rPr kumimoji="0" lang="en-US" sz="160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Helvetica Neue UltraLight" panose="02000206000000020004" pitchFamily="2" charset="0"/>
                </a:rPr>
                <a:t>introduction of the Proof of Concept itself.  </a:t>
              </a:r>
              <a:endParaRPr kumimoji="0" lang="en-US" sz="16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Helvetica Neue Light" panose="02000403000000020004" pitchFamily="2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5E0F2050-879A-984A-8BD9-436EBB0AD53B}"/>
              </a:ext>
            </a:extLst>
          </p:cNvPr>
          <p:cNvSpPr/>
          <p:nvPr/>
        </p:nvSpPr>
        <p:spPr>
          <a:xfrm>
            <a:off x="282575" y="1471271"/>
            <a:ext cx="886054" cy="886054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0EF7E6-4B30-EC4D-A352-206BED5861E6}"/>
              </a:ext>
            </a:extLst>
          </p:cNvPr>
          <p:cNvSpPr/>
          <p:nvPr/>
        </p:nvSpPr>
        <p:spPr>
          <a:xfrm>
            <a:off x="6161363" y="1471271"/>
            <a:ext cx="886054" cy="886054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04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4605048-D12E-8246-8AFC-E01D931DC545}"/>
              </a:ext>
            </a:extLst>
          </p:cNvPr>
          <p:cNvCxnSpPr>
            <a:cxnSpLocks/>
          </p:cNvCxnSpPr>
          <p:nvPr/>
        </p:nvCxnSpPr>
        <p:spPr>
          <a:xfrm>
            <a:off x="725602" y="2395282"/>
            <a:ext cx="0" cy="4091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D1AE5E8-1F72-C247-910A-95E15DE25939}"/>
              </a:ext>
            </a:extLst>
          </p:cNvPr>
          <p:cNvCxnSpPr>
            <a:cxnSpLocks/>
          </p:cNvCxnSpPr>
          <p:nvPr/>
        </p:nvCxnSpPr>
        <p:spPr>
          <a:xfrm>
            <a:off x="6604390" y="2395282"/>
            <a:ext cx="0" cy="40915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0C56E88-2668-674B-80BF-4BEE4522811A}"/>
              </a:ext>
            </a:extLst>
          </p:cNvPr>
          <p:cNvGrpSpPr/>
          <p:nvPr/>
        </p:nvGrpSpPr>
        <p:grpSpPr>
          <a:xfrm>
            <a:off x="7193113" y="1413224"/>
            <a:ext cx="4712194" cy="816498"/>
            <a:chOff x="2063552" y="2513004"/>
            <a:chExt cx="3744416" cy="729907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4844A13-4BDD-4E45-B03A-388F42DB72F0}"/>
                </a:ext>
              </a:extLst>
            </p:cNvPr>
            <p:cNvSpPr txBox="1"/>
            <p:nvPr/>
          </p:nvSpPr>
          <p:spPr>
            <a:xfrm>
              <a:off x="2063552" y="2513004"/>
              <a:ext cx="3744416" cy="275137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1200" cap="none" spc="0" normalizeH="0" baseline="0" noProof="0" dirty="0">
                  <a:ln>
                    <a:noFill/>
                  </a:ln>
                  <a:solidFill>
                    <a:srgbClr val="0066B3"/>
                  </a:solidFill>
                  <a:effectLst/>
                  <a:uLnTx/>
                  <a:uFillTx/>
                  <a:ea typeface="Helvetica Neue Light" panose="02000403000000020004" pitchFamily="2" charset="0"/>
                </a:rPr>
                <a:t>Share Possible Alternative Options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0D46F87-F71E-BE4A-B5B9-97FA178ECE9D}"/>
                </a:ext>
              </a:extLst>
            </p:cNvPr>
            <p:cNvSpPr txBox="1"/>
            <p:nvPr/>
          </p:nvSpPr>
          <p:spPr>
            <a:xfrm>
              <a:off x="2063552" y="2802693"/>
              <a:ext cx="3744416" cy="440218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Helvetica Neue UltraLight" panose="02000206000000020004" pitchFamily="2" charset="0"/>
                </a:rPr>
                <a:t>What other methods, processes or solutions did we consider when developing this PoC?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B604012-A688-1741-BA9E-D24FCFBEA3B3}"/>
              </a:ext>
            </a:extLst>
          </p:cNvPr>
          <p:cNvGrpSpPr/>
          <p:nvPr/>
        </p:nvGrpSpPr>
        <p:grpSpPr>
          <a:xfrm>
            <a:off x="1329729" y="2834977"/>
            <a:ext cx="4712194" cy="816498"/>
            <a:chOff x="2063552" y="2513004"/>
            <a:chExt cx="3744416" cy="729907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A24176D-860B-DB48-9A44-CADC149893B8}"/>
                </a:ext>
              </a:extLst>
            </p:cNvPr>
            <p:cNvSpPr txBox="1"/>
            <p:nvPr/>
          </p:nvSpPr>
          <p:spPr>
            <a:xfrm>
              <a:off x="2063552" y="2513004"/>
              <a:ext cx="3744416" cy="275137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1200" cap="none" spc="0" normalizeH="0" baseline="0" noProof="0" dirty="0">
                  <a:ln>
                    <a:noFill/>
                  </a:ln>
                  <a:solidFill>
                    <a:srgbClr val="69B3E1"/>
                  </a:solidFill>
                  <a:effectLst/>
                  <a:uLnTx/>
                  <a:uFillTx/>
                  <a:ea typeface="Helvetica Neue Light" panose="02000403000000020004" pitchFamily="2" charset="0"/>
                </a:rPr>
                <a:t>Problem(s) Being Solved / Constraints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63C9E23-5399-D847-BBE6-D7E7684125E3}"/>
                </a:ext>
              </a:extLst>
            </p:cNvPr>
            <p:cNvSpPr txBox="1"/>
            <p:nvPr/>
          </p:nvSpPr>
          <p:spPr>
            <a:xfrm>
              <a:off x="2063552" y="2802693"/>
              <a:ext cx="3744416" cy="440218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600" dirty="0">
                  <a:solidFill>
                    <a:srgbClr val="000000"/>
                  </a:solidFill>
                  <a:ea typeface="Helvetica Neue UltraLight" panose="02000206000000020004" pitchFamily="2" charset="0"/>
                </a:rPr>
                <a:t>This section will provide a full description of the use cases and problems the PoC solves.</a:t>
              </a:r>
              <a:endParaRPr kumimoji="0" lang="en-US" sz="16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Helvetica Neue UltraLight" panose="02000206000000020004" pitchFamily="2" charset="0"/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5F493ED3-7816-7546-872B-D7F55D9BF709}"/>
              </a:ext>
            </a:extLst>
          </p:cNvPr>
          <p:cNvSpPr/>
          <p:nvPr/>
        </p:nvSpPr>
        <p:spPr>
          <a:xfrm>
            <a:off x="282575" y="2893023"/>
            <a:ext cx="886054" cy="88605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DCF6148-AAC6-A14D-8714-761D75D5E0D8}"/>
              </a:ext>
            </a:extLst>
          </p:cNvPr>
          <p:cNvSpPr/>
          <p:nvPr/>
        </p:nvSpPr>
        <p:spPr>
          <a:xfrm>
            <a:off x="6161363" y="2893023"/>
            <a:ext cx="886054" cy="88605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05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C9319D1-35DB-504A-8755-F2B62C426F7D}"/>
              </a:ext>
            </a:extLst>
          </p:cNvPr>
          <p:cNvCxnSpPr>
            <a:cxnSpLocks/>
          </p:cNvCxnSpPr>
          <p:nvPr/>
        </p:nvCxnSpPr>
        <p:spPr>
          <a:xfrm>
            <a:off x="725602" y="3817034"/>
            <a:ext cx="0" cy="40915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FE8EE97-0C42-9949-A9FD-400EB071E482}"/>
              </a:ext>
            </a:extLst>
          </p:cNvPr>
          <p:cNvCxnSpPr>
            <a:cxnSpLocks/>
          </p:cNvCxnSpPr>
          <p:nvPr/>
        </p:nvCxnSpPr>
        <p:spPr>
          <a:xfrm>
            <a:off x="6604390" y="3817034"/>
            <a:ext cx="0" cy="40915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16CDC01-BE65-854D-9675-1B61E3D94160}"/>
              </a:ext>
            </a:extLst>
          </p:cNvPr>
          <p:cNvGrpSpPr/>
          <p:nvPr/>
        </p:nvGrpSpPr>
        <p:grpSpPr>
          <a:xfrm>
            <a:off x="7193113" y="2834978"/>
            <a:ext cx="4712194" cy="1062719"/>
            <a:chOff x="2063552" y="2513004"/>
            <a:chExt cx="3744416" cy="950016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3C8395C-A7E2-9944-B458-AFF427580B1E}"/>
                </a:ext>
              </a:extLst>
            </p:cNvPr>
            <p:cNvSpPr txBox="1"/>
            <p:nvPr/>
          </p:nvSpPr>
          <p:spPr>
            <a:xfrm>
              <a:off x="2063552" y="2513004"/>
              <a:ext cx="3744416" cy="275137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1200" cap="none" spc="0" normalizeH="0" baseline="0" noProof="0" dirty="0">
                  <a:ln>
                    <a:noFill/>
                  </a:ln>
                  <a:solidFill>
                    <a:srgbClr val="69B3E1"/>
                  </a:solidFill>
                  <a:effectLst/>
                  <a:uLnTx/>
                  <a:uFillTx/>
                  <a:ea typeface="Helvetica Neue Light" panose="02000403000000020004" pitchFamily="2" charset="0"/>
                </a:rPr>
                <a:t>Share Challenges &amp; Lessons Learned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C584425-30D4-724B-A9EA-DDC0EC87B88E}"/>
                </a:ext>
              </a:extLst>
            </p:cNvPr>
            <p:cNvSpPr txBox="1"/>
            <p:nvPr/>
          </p:nvSpPr>
          <p:spPr>
            <a:xfrm>
              <a:off x="2063552" y="2802693"/>
              <a:ext cx="3744416" cy="660327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Helvetica Neue UltraLight" panose="02000206000000020004" pitchFamily="2" charset="0"/>
                </a:rPr>
                <a:t>Throughout the PoC development process, what observations, roadblocks, issues and challenges did we experience and how did we resolve them.</a:t>
              </a:r>
              <a:endParaRPr kumimoji="0" lang="en-US" sz="16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Helvetica Neue Light" panose="02000403000000020004" pitchFamily="2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A61EDB-0042-1646-A1AC-0C6A135C9CEB}"/>
              </a:ext>
            </a:extLst>
          </p:cNvPr>
          <p:cNvGrpSpPr/>
          <p:nvPr/>
        </p:nvGrpSpPr>
        <p:grpSpPr>
          <a:xfrm>
            <a:off x="1329729" y="4242866"/>
            <a:ext cx="4712194" cy="1308940"/>
            <a:chOff x="2063552" y="2513004"/>
            <a:chExt cx="3744416" cy="117012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CEE6450-F3AA-6148-81BD-0D40E2B96C7E}"/>
                </a:ext>
              </a:extLst>
            </p:cNvPr>
            <p:cNvSpPr txBox="1"/>
            <p:nvPr/>
          </p:nvSpPr>
          <p:spPr>
            <a:xfrm>
              <a:off x="2063552" y="2513004"/>
              <a:ext cx="3744416" cy="275137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1200" cap="none" spc="0" normalizeH="0" baseline="0" noProof="0" dirty="0">
                  <a:ln>
                    <a:noFill/>
                  </a:ln>
                  <a:solidFill>
                    <a:srgbClr val="5EC1EF"/>
                  </a:solidFill>
                  <a:effectLst/>
                  <a:uLnTx/>
                  <a:uFillTx/>
                  <a:ea typeface="Helvetica Neue Light" panose="02000403000000020004" pitchFamily="2" charset="0"/>
                </a:rPr>
                <a:t>What Is the Solution?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3B2B974-6E74-114A-B452-CD6683200B87}"/>
                </a:ext>
              </a:extLst>
            </p:cNvPr>
            <p:cNvSpPr txBox="1"/>
            <p:nvPr/>
          </p:nvSpPr>
          <p:spPr>
            <a:xfrm>
              <a:off x="2063552" y="2802693"/>
              <a:ext cx="3744416" cy="880436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Helvetica Neue UltraLight" panose="02000206000000020004" pitchFamily="2" charset="0"/>
                </a:rPr>
                <a:t>This section will provide a full description of the system.  This should include architectural diagrams where necessary to provide a graphical reference point. 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58BF7668-B149-A543-B77E-0A43169E38C0}"/>
              </a:ext>
            </a:extLst>
          </p:cNvPr>
          <p:cNvSpPr/>
          <p:nvPr/>
        </p:nvSpPr>
        <p:spPr>
          <a:xfrm>
            <a:off x="282575" y="4300912"/>
            <a:ext cx="886054" cy="886054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03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0B5615E-3470-3C41-8563-D3CA0256C402}"/>
              </a:ext>
            </a:extLst>
          </p:cNvPr>
          <p:cNvSpPr/>
          <p:nvPr/>
        </p:nvSpPr>
        <p:spPr>
          <a:xfrm>
            <a:off x="6161363" y="4300912"/>
            <a:ext cx="886054" cy="886054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06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9FEE8A-F20B-1044-A661-7B7675FA637F}"/>
              </a:ext>
            </a:extLst>
          </p:cNvPr>
          <p:cNvGrpSpPr/>
          <p:nvPr/>
        </p:nvGrpSpPr>
        <p:grpSpPr>
          <a:xfrm>
            <a:off x="7193113" y="4242867"/>
            <a:ext cx="4712194" cy="1555162"/>
            <a:chOff x="2063552" y="2513004"/>
            <a:chExt cx="3744416" cy="139023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6A54961-3943-D44A-B1B5-9AE680D7E73C}"/>
                </a:ext>
              </a:extLst>
            </p:cNvPr>
            <p:cNvSpPr txBox="1"/>
            <p:nvPr/>
          </p:nvSpPr>
          <p:spPr>
            <a:xfrm>
              <a:off x="2063552" y="2513004"/>
              <a:ext cx="3744416" cy="275137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u="none" strike="noStrike" kern="1200" cap="none" spc="0" normalizeH="0" baseline="0" noProof="0" dirty="0">
                  <a:ln>
                    <a:noFill/>
                  </a:ln>
                  <a:solidFill>
                    <a:srgbClr val="5EC1EF"/>
                  </a:solidFill>
                  <a:effectLst/>
                  <a:uLnTx/>
                  <a:uFillTx/>
                  <a:ea typeface="Helvetica Neue Light" panose="02000403000000020004" pitchFamily="2" charset="0"/>
                </a:rPr>
                <a:t>Document Associated Assets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C6F73EC4-10A2-5246-8A60-9551A114CDD8}"/>
                </a:ext>
              </a:extLst>
            </p:cNvPr>
            <p:cNvSpPr txBox="1"/>
            <p:nvPr/>
          </p:nvSpPr>
          <p:spPr>
            <a:xfrm>
              <a:off x="2063552" y="2802693"/>
              <a:ext cx="3744416" cy="1100546"/>
            </a:xfrm>
            <a:prstGeom prst="rect">
              <a:avLst/>
            </a:prstGeom>
          </p:spPr>
          <p:txBody>
            <a:bodyPr wrap="square" tIns="0" bIns="0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ea typeface="Helvetica Neue UltraLight" panose="02000206000000020004" pitchFamily="2" charset="0"/>
                </a:rPr>
                <a:t>Provide full documentation of any associated assets.  This include everything from the code itself to step-by-step documentation on setting up pre-requisites, installing an asset/app, how to run the asset/app as well as an end to end video demonstrating the PoC.</a:t>
              </a:r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D185CF2E-DC9B-F641-943D-5556838D226E}"/>
              </a:ext>
            </a:extLst>
          </p:cNvPr>
          <p:cNvSpPr txBox="1">
            <a:spLocks/>
          </p:cNvSpPr>
          <p:nvPr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+mn-lt"/>
              </a:rPr>
              <a:t>HCL Commerce PoC Acceptance Criteria</a:t>
            </a:r>
          </a:p>
        </p:txBody>
      </p:sp>
    </p:spTree>
    <p:extLst>
      <p:ext uri="{BB962C8B-B14F-4D97-AF65-F5344CB8AC3E}">
        <p14:creationId xmlns:p14="http://schemas.microsoft.com/office/powerpoint/2010/main" val="491106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E0F2050-879A-984A-8BD9-436EBB0AD53B}"/>
              </a:ext>
            </a:extLst>
          </p:cNvPr>
          <p:cNvSpPr/>
          <p:nvPr/>
        </p:nvSpPr>
        <p:spPr>
          <a:xfrm>
            <a:off x="223309" y="862683"/>
            <a:ext cx="886054" cy="886054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01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D185CF2E-DC9B-F641-943D-5556838D226E}"/>
              </a:ext>
            </a:extLst>
          </p:cNvPr>
          <p:cNvSpPr txBox="1">
            <a:spLocks/>
          </p:cNvSpPr>
          <p:nvPr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+mn-lt"/>
              </a:rPr>
              <a:t>Description of PoC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512BC-7914-9B48-8E67-87E9FA8627DC}"/>
              </a:ext>
            </a:extLst>
          </p:cNvPr>
          <p:cNvSpPr txBox="1"/>
          <p:nvPr/>
        </p:nvSpPr>
        <p:spPr>
          <a:xfrm>
            <a:off x="1371600" y="862683"/>
            <a:ext cx="9948333" cy="547842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/>
              <a:t>ENTER IN A BRIEF HIGH-LEVEL DESCRIPTION OF THE POC HERE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Purpose:  Demonstrate the ability to integrate a REACT-Native application with HCL Commerce v9.  The use case is that the user can scan barcodes (CODE-128), add these items to the cart, and prepare for checkout with a registered user. 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r>
              <a:rPr lang="en-US" dirty="0"/>
              <a:t>Use Case: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Enable Customers to Self checkout with Mobile Application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Add scanned products to shopping cart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Shopping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Add / Remove Items from Cart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Checkout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Checkout with Preferred Payments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Checkout with Cash/Charge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8976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D185CF2E-DC9B-F641-943D-5556838D226E}"/>
              </a:ext>
            </a:extLst>
          </p:cNvPr>
          <p:cNvSpPr txBox="1">
            <a:spLocks/>
          </p:cNvSpPr>
          <p:nvPr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+mn-lt"/>
              </a:rPr>
              <a:t>Problem(s) Being Solved &amp; Constraints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512BC-7914-9B48-8E67-87E9FA8627DC}"/>
              </a:ext>
            </a:extLst>
          </p:cNvPr>
          <p:cNvSpPr txBox="1"/>
          <p:nvPr/>
        </p:nvSpPr>
        <p:spPr>
          <a:xfrm>
            <a:off x="1371600" y="862683"/>
            <a:ext cx="9948333" cy="5755422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PROVIDE A DESCRIPTION OF THE USE CASE(S) OR BUSINESS PROBLEMS BEING ADDRESSED AS WELL AS ANY CONSTRAINTS.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r>
              <a:rPr lang="en-US" dirty="0"/>
              <a:t>Use Case: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Enable Customers to Self checkout with Mobile Application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Add scanned products to shopping cart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Shopping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Add / Remove Items from Cart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Checkout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Checkout with Preferred Payments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Checkout with Cash/Charge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59E725-C72C-8748-BF03-DCCA04F5F3DF}"/>
              </a:ext>
            </a:extLst>
          </p:cNvPr>
          <p:cNvSpPr/>
          <p:nvPr/>
        </p:nvSpPr>
        <p:spPr>
          <a:xfrm>
            <a:off x="223309" y="862683"/>
            <a:ext cx="886054" cy="88605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3702194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39F9D24-4287-BA45-AF1C-D3D60247B571}"/>
              </a:ext>
            </a:extLst>
          </p:cNvPr>
          <p:cNvSpPr/>
          <p:nvPr/>
        </p:nvSpPr>
        <p:spPr>
          <a:xfrm>
            <a:off x="5788731" y="3074847"/>
            <a:ext cx="4379495" cy="279595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HCL BDA v9 Environment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D185CF2E-DC9B-F641-943D-5556838D226E}"/>
              </a:ext>
            </a:extLst>
          </p:cNvPr>
          <p:cNvSpPr txBox="1">
            <a:spLocks/>
          </p:cNvSpPr>
          <p:nvPr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+mn-lt"/>
              </a:rPr>
              <a:t>What is the Solution?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512BC-7914-9B48-8E67-87E9FA8627DC}"/>
              </a:ext>
            </a:extLst>
          </p:cNvPr>
          <p:cNvSpPr txBox="1"/>
          <p:nvPr/>
        </p:nvSpPr>
        <p:spPr>
          <a:xfrm>
            <a:off x="1350622" y="669626"/>
            <a:ext cx="9948333" cy="230832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/>
              <a:t>IN THIS SECTION, PLEASE PROVIDE A FULL DESCRIPTION OF WHAT THE SOLUTION/APPROACH IS.  THIS SHOULD INCLUDE ARCHITECTURAL DIAGRAMS WHERE NECESSARY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Mobile Application written in REACT-NATIVE served with expo on iPhone and Android platforms.  Communicating with HCL Commerce v9 via REST APIs through an </a:t>
            </a:r>
            <a:r>
              <a:rPr lang="en-US" dirty="0" err="1"/>
              <a:t>nginx</a:t>
            </a:r>
            <a:r>
              <a:rPr lang="en-US" dirty="0"/>
              <a:t> HTTPS termination proxy.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DA04BB5-C16F-9D49-952C-315AEDAD4EF0}"/>
              </a:ext>
            </a:extLst>
          </p:cNvPr>
          <p:cNvSpPr/>
          <p:nvPr/>
        </p:nvSpPr>
        <p:spPr>
          <a:xfrm>
            <a:off x="223309" y="862683"/>
            <a:ext cx="886054" cy="886054"/>
          </a:xfrm>
          <a:prstGeom prst="rect">
            <a:avLst/>
          </a:prstGeom>
          <a:solidFill>
            <a:schemeClr val="accent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03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5F8C6D-8E2B-D14C-9289-6D6DDC225254}"/>
              </a:ext>
            </a:extLst>
          </p:cNvPr>
          <p:cNvSpPr/>
          <p:nvPr/>
        </p:nvSpPr>
        <p:spPr>
          <a:xfrm>
            <a:off x="2349180" y="3216820"/>
            <a:ext cx="1655545" cy="22319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Mobile Device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(react-native </a:t>
            </a:r>
            <a:r>
              <a:rPr lang="en-US" dirty="0" err="1">
                <a:solidFill>
                  <a:schemeClr val="tx1"/>
                </a:solidFill>
              </a:rPr>
              <a:t>node.js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C8B94C-815B-1740-BC44-BE2A4EEDF477}"/>
              </a:ext>
            </a:extLst>
          </p:cNvPr>
          <p:cNvSpPr/>
          <p:nvPr/>
        </p:nvSpPr>
        <p:spPr>
          <a:xfrm>
            <a:off x="7607906" y="3226446"/>
            <a:ext cx="1973179" cy="981777"/>
          </a:xfrm>
          <a:prstGeom prst="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HCL Commerce v9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979C1DE-F0D6-A948-8844-4AB82CDA5E45}"/>
              </a:ext>
            </a:extLst>
          </p:cNvPr>
          <p:cNvSpPr/>
          <p:nvPr/>
        </p:nvSpPr>
        <p:spPr>
          <a:xfrm>
            <a:off x="6038988" y="3216820"/>
            <a:ext cx="844061" cy="991403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nginx</a:t>
            </a:r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7B31D0-ACB6-8746-B648-C1F71E9E4D2A}"/>
              </a:ext>
            </a:extLst>
          </p:cNvPr>
          <p:cNvCxnSpPr>
            <a:cxnSpLocks/>
          </p:cNvCxnSpPr>
          <p:nvPr/>
        </p:nvCxnSpPr>
        <p:spPr>
          <a:xfrm>
            <a:off x="4027307" y="3544080"/>
            <a:ext cx="2011681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9A0F398-6C2B-A845-9A10-2D2F178A2649}"/>
              </a:ext>
            </a:extLst>
          </p:cNvPr>
          <p:cNvCxnSpPr>
            <a:cxnSpLocks/>
          </p:cNvCxnSpPr>
          <p:nvPr/>
        </p:nvCxnSpPr>
        <p:spPr>
          <a:xfrm flipH="1">
            <a:off x="4027307" y="3871341"/>
            <a:ext cx="2011682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F5AD40D-A0AB-0C48-990F-23BEF51A912F}"/>
              </a:ext>
            </a:extLst>
          </p:cNvPr>
          <p:cNvCxnSpPr>
            <a:cxnSpLocks/>
          </p:cNvCxnSpPr>
          <p:nvPr/>
        </p:nvCxnSpPr>
        <p:spPr>
          <a:xfrm>
            <a:off x="6883049" y="3526804"/>
            <a:ext cx="724857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34F16EB-1782-8340-8C5C-640468AE8946}"/>
              </a:ext>
            </a:extLst>
          </p:cNvPr>
          <p:cNvCxnSpPr>
            <a:cxnSpLocks/>
          </p:cNvCxnSpPr>
          <p:nvPr/>
        </p:nvCxnSpPr>
        <p:spPr>
          <a:xfrm flipH="1">
            <a:off x="6820978" y="3876525"/>
            <a:ext cx="786928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7DDD56B-EA7F-6B4D-B63E-670CEE64797C}"/>
              </a:ext>
            </a:extLst>
          </p:cNvPr>
          <p:cNvSpPr/>
          <p:nvPr/>
        </p:nvSpPr>
        <p:spPr>
          <a:xfrm>
            <a:off x="2380763" y="3308633"/>
            <a:ext cx="1534744" cy="1125415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  <a:p>
            <a:pPr algn="ctr"/>
            <a:endParaRPr lang="en-US" sz="1200" dirty="0"/>
          </a:p>
          <a:p>
            <a:pPr algn="ctr"/>
            <a:endParaRPr lang="en-US" sz="1200" dirty="0"/>
          </a:p>
          <a:p>
            <a:pPr algn="ctr"/>
            <a:endParaRPr lang="en-US" sz="1200" dirty="0"/>
          </a:p>
          <a:p>
            <a:pPr algn="ctr"/>
            <a:r>
              <a:rPr lang="en-US" sz="1200" dirty="0"/>
              <a:t>Expo Client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B8ECD36-1922-A244-9E4A-FB822424EC3A}"/>
              </a:ext>
            </a:extLst>
          </p:cNvPr>
          <p:cNvSpPr/>
          <p:nvPr/>
        </p:nvSpPr>
        <p:spPr>
          <a:xfrm>
            <a:off x="2483581" y="3477430"/>
            <a:ext cx="1326028" cy="470181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react-native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E7962B8-B778-1A4F-858F-88F4DB38C8F5}"/>
              </a:ext>
            </a:extLst>
          </p:cNvPr>
          <p:cNvSpPr/>
          <p:nvPr/>
        </p:nvSpPr>
        <p:spPr>
          <a:xfrm>
            <a:off x="6038988" y="4363361"/>
            <a:ext cx="844061" cy="86750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Expo</a:t>
            </a:r>
          </a:p>
          <a:p>
            <a:pPr algn="ctr"/>
            <a:r>
              <a:rPr lang="en-US" sz="1200" dirty="0"/>
              <a:t>Server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F9B184F-F711-7941-A0D3-73469D996A57}"/>
              </a:ext>
            </a:extLst>
          </p:cNvPr>
          <p:cNvCxnSpPr>
            <a:cxnSpLocks/>
            <a:stCxn id="22" idx="1"/>
          </p:cNvCxnSpPr>
          <p:nvPr/>
        </p:nvCxnSpPr>
        <p:spPr>
          <a:xfrm flipH="1">
            <a:off x="4036308" y="4797115"/>
            <a:ext cx="2002680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65FD45C-789E-E041-981A-34BF958B85F1}"/>
              </a:ext>
            </a:extLst>
          </p:cNvPr>
          <p:cNvSpPr txBox="1"/>
          <p:nvPr/>
        </p:nvSpPr>
        <p:spPr>
          <a:xfrm>
            <a:off x="4451251" y="3261767"/>
            <a:ext cx="890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 REST API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07A7933-60B6-C84F-A6E8-B62F70B88083}"/>
              </a:ext>
            </a:extLst>
          </p:cNvPr>
          <p:cNvSpPr txBox="1"/>
          <p:nvPr/>
        </p:nvSpPr>
        <p:spPr>
          <a:xfrm>
            <a:off x="6883049" y="3237427"/>
            <a:ext cx="890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 REST API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44FB783-6CBA-1E47-B1B3-43D403C2ED34}"/>
              </a:ext>
            </a:extLst>
          </p:cNvPr>
          <p:cNvSpPr txBox="1"/>
          <p:nvPr/>
        </p:nvSpPr>
        <p:spPr>
          <a:xfrm>
            <a:off x="4252510" y="4434048"/>
            <a:ext cx="12895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Expo Server Serving up React JavaScript to Expo Client</a:t>
            </a:r>
          </a:p>
        </p:txBody>
      </p:sp>
    </p:spTree>
    <p:extLst>
      <p:ext uri="{BB962C8B-B14F-4D97-AF65-F5344CB8AC3E}">
        <p14:creationId xmlns:p14="http://schemas.microsoft.com/office/powerpoint/2010/main" val="2712080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E0F2050-879A-984A-8BD9-436EBB0AD53B}"/>
              </a:ext>
            </a:extLst>
          </p:cNvPr>
          <p:cNvSpPr/>
          <p:nvPr/>
        </p:nvSpPr>
        <p:spPr>
          <a:xfrm>
            <a:off x="223309" y="862683"/>
            <a:ext cx="886054" cy="886054"/>
          </a:xfrm>
          <a:prstGeom prst="rect">
            <a:avLst/>
          </a:prstGeom>
          <a:solidFill>
            <a:schemeClr val="accent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04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D185CF2E-DC9B-F641-943D-5556838D226E}"/>
              </a:ext>
            </a:extLst>
          </p:cNvPr>
          <p:cNvSpPr txBox="1">
            <a:spLocks/>
          </p:cNvSpPr>
          <p:nvPr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+mn-lt"/>
              </a:rPr>
              <a:t>Sharing Possible Alternative Options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512BC-7914-9B48-8E67-87E9FA8627DC}"/>
              </a:ext>
            </a:extLst>
          </p:cNvPr>
          <p:cNvSpPr txBox="1"/>
          <p:nvPr/>
        </p:nvSpPr>
        <p:spPr>
          <a:xfrm>
            <a:off x="1371600" y="862683"/>
            <a:ext cx="9948333" cy="4247317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DEFINE ANY ALTERNATIVE APPROACHES OR OPTIONS YOU CONSIDERED</a:t>
            </a:r>
          </a:p>
          <a:p>
            <a:pPr algn="ctr"/>
            <a:r>
              <a:rPr lang="en-US" dirty="0"/>
              <a:t>DURING THIS POC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Non-Applicable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156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D185CF2E-DC9B-F641-943D-5556838D226E}"/>
              </a:ext>
            </a:extLst>
          </p:cNvPr>
          <p:cNvSpPr txBox="1">
            <a:spLocks/>
          </p:cNvSpPr>
          <p:nvPr/>
        </p:nvSpPr>
        <p:spPr>
          <a:xfrm>
            <a:off x="127173" y="36427"/>
            <a:ext cx="10176553" cy="626468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>
                <a:solidFill>
                  <a:srgbClr val="4B4B4B"/>
                </a:solidFill>
                <a:latin typeface="+mn-lt"/>
                <a:ea typeface="+mj-ea"/>
                <a:cs typeface="+mj-cs"/>
              </a:defRPr>
            </a:lvl1pPr>
          </a:lstStyle>
          <a:p>
            <a:pPr>
              <a:spcBef>
                <a:spcPts val="1200"/>
              </a:spcBef>
            </a:pPr>
            <a:r>
              <a:rPr lang="en-US" dirty="0">
                <a:solidFill>
                  <a:schemeClr val="tx1"/>
                </a:solidFill>
                <a:latin typeface="+mn-lt"/>
              </a:rPr>
              <a:t>Share Challenges &amp; Lessons Learned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6512BC-7914-9B48-8E67-87E9FA8627DC}"/>
              </a:ext>
            </a:extLst>
          </p:cNvPr>
          <p:cNvSpPr txBox="1"/>
          <p:nvPr/>
        </p:nvSpPr>
        <p:spPr>
          <a:xfrm>
            <a:off x="1371600" y="862683"/>
            <a:ext cx="9948333" cy="5078313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PROVIDE A DESCRIPTION OF ANY CHALLENGES, OBSTACLES, ROADBLOCKS</a:t>
            </a:r>
          </a:p>
          <a:p>
            <a:pPr algn="ctr"/>
            <a:r>
              <a:rPr lang="en-US" dirty="0"/>
              <a:t>ENCOUNTERED. 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Self Signed Certs aren’t iPhone Friendly hence the SSL Termination with the </a:t>
            </a:r>
            <a:r>
              <a:rPr lang="en-US" dirty="0" err="1"/>
              <a:t>nginx</a:t>
            </a:r>
            <a:r>
              <a:rPr lang="en-US" dirty="0"/>
              <a:t> server 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59E725-C72C-8748-BF03-DCCA04F5F3DF}"/>
              </a:ext>
            </a:extLst>
          </p:cNvPr>
          <p:cNvSpPr/>
          <p:nvPr/>
        </p:nvSpPr>
        <p:spPr>
          <a:xfrm>
            <a:off x="223309" y="862683"/>
            <a:ext cx="886054" cy="886054"/>
          </a:xfrm>
          <a:prstGeom prst="rect">
            <a:avLst/>
          </a:prstGeom>
          <a:solidFill>
            <a:schemeClr val="accent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ea typeface="Helvetica Neue Light" panose="02000403000000020004" pitchFamily="2" charset="0"/>
                <a:cs typeface="Calibri" panose="020F0502020204030204" pitchFamily="34" charset="0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2159261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HCL Software (Light Blue Theme)">
  <a:themeElements>
    <a:clrScheme name="Custom 1">
      <a:dk1>
        <a:srgbClr val="000000"/>
      </a:dk1>
      <a:lt1>
        <a:srgbClr val="FFFFFF"/>
      </a:lt1>
      <a:dk2>
        <a:srgbClr val="4B4B4B"/>
      </a:dk2>
      <a:lt2>
        <a:srgbClr val="F5821E"/>
      </a:lt2>
      <a:accent1>
        <a:srgbClr val="FAB914"/>
      </a:accent1>
      <a:accent2>
        <a:srgbClr val="002847"/>
      </a:accent2>
      <a:accent3>
        <a:srgbClr val="0066B3"/>
      </a:accent3>
      <a:accent4>
        <a:srgbClr val="69B3E1"/>
      </a:accent4>
      <a:accent5>
        <a:srgbClr val="5EC1EF"/>
      </a:accent5>
      <a:accent6>
        <a:srgbClr val="B9E6FA"/>
      </a:accent6>
      <a:hlink>
        <a:srgbClr val="003A8E"/>
      </a:hlink>
      <a:folHlink>
        <a:srgbClr val="6BD7ED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A03432429B6814CAC820A64504E8661" ma:contentTypeVersion="9" ma:contentTypeDescription="Create a new document." ma:contentTypeScope="" ma:versionID="1b7d88d566ca9cb83e28faf9c637ccd6">
  <xsd:schema xmlns:xsd="http://www.w3.org/2001/XMLSchema" xmlns:xs="http://www.w3.org/2001/XMLSchema" xmlns:p="http://schemas.microsoft.com/office/2006/metadata/properties" xmlns:ns2="2891fe57-bea4-40bf-be45-534d28351e1b" xmlns:ns3="869a52ae-32ea-419f-9d4b-4b3ec15f4962" targetNamespace="http://schemas.microsoft.com/office/2006/metadata/properties" ma:root="true" ma:fieldsID="0e2e901fcac45f6952a6fb38d5c69ca2" ns2:_="" ns3:_="">
    <xsd:import namespace="2891fe57-bea4-40bf-be45-534d28351e1b"/>
    <xsd:import namespace="869a52ae-32ea-419f-9d4b-4b3ec15f496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91fe57-bea4-40bf-be45-534d28351e1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9a52ae-32ea-419f-9d4b-4b3ec15f4962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2EBDCC9-5464-4B59-8743-6976AC5EA61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91fe57-bea4-40bf-be45-534d28351e1b"/>
    <ds:schemaRef ds:uri="869a52ae-32ea-419f-9d4b-4b3ec15f496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890709E-9E4B-41F4-8328-DA1ADC447A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0506A45-3D2A-4FCB-A117-A52993232602}">
  <ds:schemaRefs>
    <ds:schemaRef ds:uri="http://schemas.microsoft.com/office/infopath/2007/PartnerControls"/>
    <ds:schemaRef ds:uri="http://www.w3.org/XML/1998/namespace"/>
    <ds:schemaRef ds:uri="http://purl.org/dc/dcmitype/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869a52ae-32ea-419f-9d4b-4b3ec15f4962"/>
    <ds:schemaRef ds:uri="2891fe57-bea4-40bf-be45-534d28351e1b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1841</TotalTime>
  <Words>829</Words>
  <Application>Microsoft Macintosh PowerPoint</Application>
  <PresentationFormat>Widescreen</PresentationFormat>
  <Paragraphs>165</Paragraphs>
  <Slides>12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Gotham Book</vt:lpstr>
      <vt:lpstr>HCL Software (Light Blue Theme)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HCL Commerce</dc:title>
  <dc:subject/>
  <dc:creator>Martin Tavener</dc:creator>
  <cp:keywords/>
  <dc:description/>
  <cp:lastModifiedBy>Francis Booth</cp:lastModifiedBy>
  <cp:revision>46</cp:revision>
  <cp:lastPrinted>2019-10-25T02:42:32Z</cp:lastPrinted>
  <dcterms:created xsi:type="dcterms:W3CDTF">2019-04-21T14:38:15Z</dcterms:created>
  <dcterms:modified xsi:type="dcterms:W3CDTF">2020-04-08T19:48:09Z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22ab50b2-01ef-405c-8f15-316149235bcf</vt:lpwstr>
  </property>
  <property fmtid="{D5CDD505-2E9C-101B-9397-08002B2CF9AE}" pid="3" name="HCLClassification">
    <vt:lpwstr>null</vt:lpwstr>
  </property>
  <property fmtid="{D5CDD505-2E9C-101B-9397-08002B2CF9AE}" pid="4" name="ContentTypeId">
    <vt:lpwstr>0x0101009A03432429B6814CAC820A64504E8661</vt:lpwstr>
  </property>
</Properties>
</file>

<file path=docProps/thumbnail.jpeg>
</file>